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notesMasterIdLst>
    <p:notesMasterId r:id="rId47"/>
  </p:notesMasterIdLst>
  <p:sldIdLst>
    <p:sldId id="257" r:id="rId6"/>
    <p:sldId id="266" r:id="rId7"/>
    <p:sldId id="383" r:id="rId8"/>
    <p:sldId id="267" r:id="rId9"/>
    <p:sldId id="384" r:id="rId10"/>
    <p:sldId id="388" r:id="rId11"/>
    <p:sldId id="387" r:id="rId12"/>
    <p:sldId id="385" r:id="rId13"/>
    <p:sldId id="389" r:id="rId14"/>
    <p:sldId id="390" r:id="rId15"/>
    <p:sldId id="391" r:id="rId16"/>
    <p:sldId id="392" r:id="rId17"/>
    <p:sldId id="396" r:id="rId18"/>
    <p:sldId id="397" r:id="rId19"/>
    <p:sldId id="394" r:id="rId20"/>
    <p:sldId id="395" r:id="rId21"/>
    <p:sldId id="398" r:id="rId22"/>
    <p:sldId id="399" r:id="rId23"/>
    <p:sldId id="400" r:id="rId24"/>
    <p:sldId id="401" r:id="rId25"/>
    <p:sldId id="402" r:id="rId26"/>
    <p:sldId id="403" r:id="rId27"/>
    <p:sldId id="404" r:id="rId28"/>
    <p:sldId id="405" r:id="rId29"/>
    <p:sldId id="406" r:id="rId30"/>
    <p:sldId id="407" r:id="rId31"/>
    <p:sldId id="408" r:id="rId32"/>
    <p:sldId id="409" r:id="rId33"/>
    <p:sldId id="410" r:id="rId34"/>
    <p:sldId id="411" r:id="rId35"/>
    <p:sldId id="412" r:id="rId36"/>
    <p:sldId id="413" r:id="rId37"/>
    <p:sldId id="414" r:id="rId38"/>
    <p:sldId id="415" r:id="rId39"/>
    <p:sldId id="416" r:id="rId40"/>
    <p:sldId id="417" r:id="rId41"/>
    <p:sldId id="418" r:id="rId42"/>
    <p:sldId id="419" r:id="rId43"/>
    <p:sldId id="420" r:id="rId44"/>
    <p:sldId id="421" r:id="rId45"/>
    <p:sldId id="258" r:id="rId46"/>
  </p:sldIdLst>
  <p:sldSz cx="12192000" cy="6858000"/>
  <p:notesSz cx="6858000" cy="9144000"/>
  <p:embeddedFontLst>
    <p:embeddedFont>
      <p:font typeface="Tahoma" panose="020B0604030504040204" pitchFamily="34" charset="0"/>
      <p:regular r:id="rId48"/>
      <p:bold r:id="rId49"/>
    </p:embeddedFont>
    <p:embeddedFont>
      <p:font typeface="Open Sans" panose="020B0606030504020204" pitchFamily="34" charset="0"/>
      <p:regular r:id="rId50"/>
      <p:bold r:id="rId51"/>
      <p:italic r:id="rId52"/>
      <p:boldItalic r:id="rId53"/>
    </p:embeddedFont>
    <p:embeddedFont>
      <p:font typeface="Segoe UI" panose="020B0502040204020203" pitchFamily="34" charset="0"/>
      <p:regular r:id="rId54"/>
      <p:bold r:id="rId55"/>
      <p:italic r:id="rId56"/>
      <p:boldItalic r:id="rId57"/>
    </p:embeddedFont>
    <p:embeddedFont>
      <p:font typeface="Consolas" panose="020B0609020204030204" pitchFamily="49" charset="0"/>
      <p:regular r:id="rId58"/>
      <p:bold r:id="rId59"/>
      <p:italic r:id="rId60"/>
      <p:boldItalic r:id="rId61"/>
    </p:embeddedFont>
    <p:embeddedFont>
      <p:font typeface="Calibri Light" panose="020F0302020204030204" pitchFamily="34" charset="0"/>
      <p:regular r:id="rId62"/>
      <p:italic r:id="rId63"/>
    </p:embeddedFont>
    <p:embeddedFont>
      <p:font typeface="Proxima Nova Black" panose="02000506030000020004" pitchFamily="2" charset="0"/>
      <p:bold r:id="rId64"/>
    </p:embeddedFont>
    <p:embeddedFont>
      <p:font typeface="Calibri" panose="020F0502020204030204" pitchFamily="34" charset="0"/>
      <p:regular r:id="rId65"/>
      <p:bold r:id="rId66"/>
      <p:italic r:id="rId67"/>
      <p:bold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8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6" autoAdjust="0"/>
    <p:restoredTop sz="86957" autoAdjust="0"/>
  </p:normalViewPr>
  <p:slideViewPr>
    <p:cSldViewPr snapToGrid="0">
      <p:cViewPr varScale="1">
        <p:scale>
          <a:sx n="60" d="100"/>
          <a:sy n="60" d="100"/>
        </p:scale>
        <p:origin x="756" y="4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font" Target="fonts/font21.fntdata"/><Relationship Id="rId7" Type="http://schemas.openxmlformats.org/officeDocument/2006/relationships/slide" Target="slides/slide2.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font" Target="fonts/font4.fntdata"/><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6125E-AF8E-4209-A6F0-DC592132C45A}" type="datetimeFigureOut">
              <a:rPr lang="en-US" smtClean="0"/>
              <a:t>10/17/2019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38974-CCD2-4903-937A-4C4E57030FE8}" type="slidenum">
              <a:rPr lang="en-US" smtClean="0"/>
              <a:t>‹#›</a:t>
            </a:fld>
            <a:endParaRPr lang="en-US"/>
          </a:p>
        </p:txBody>
      </p:sp>
    </p:spTree>
    <p:extLst>
      <p:ext uri="{BB962C8B-B14F-4D97-AF65-F5344CB8AC3E}">
        <p14:creationId xmlns:p14="http://schemas.microsoft.com/office/powerpoint/2010/main" val="2674834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3</a:t>
            </a:fld>
            <a:endParaRPr lang="en-US"/>
          </a:p>
        </p:txBody>
      </p:sp>
    </p:spTree>
    <p:extLst>
      <p:ext uri="{BB962C8B-B14F-4D97-AF65-F5344CB8AC3E}">
        <p14:creationId xmlns:p14="http://schemas.microsoft.com/office/powerpoint/2010/main" val="217304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 functions that begins with double underscore (__) are called special functions as they have special meaning.</a:t>
            </a:r>
          </a:p>
          <a:p>
            <a:r>
              <a:rPr lang="en-US" dirty="0" smtClean="0"/>
              <a:t>__</a:t>
            </a:r>
            <a:r>
              <a:rPr lang="en-US" dirty="0" err="1" smtClean="0"/>
              <a:t>repr</a:t>
            </a:r>
            <a:r>
              <a:rPr lang="en-US" dirty="0" smtClean="0"/>
              <a:t>__ goal is to be unambiguous</a:t>
            </a:r>
          </a:p>
          <a:p>
            <a:r>
              <a:rPr lang="en-US" dirty="0" smtClean="0"/>
              <a:t>__</a:t>
            </a:r>
            <a:r>
              <a:rPr lang="en-US" dirty="0" err="1" smtClean="0"/>
              <a:t>str</a:t>
            </a:r>
            <a:r>
              <a:rPr lang="en-US" dirty="0" smtClean="0"/>
              <a:t>__ goal is to be readable</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13</a:t>
            </a:fld>
            <a:endParaRPr lang="en-US"/>
          </a:p>
        </p:txBody>
      </p:sp>
    </p:spTree>
    <p:extLst>
      <p:ext uri="{BB962C8B-B14F-4D97-AF65-F5344CB8AC3E}">
        <p14:creationId xmlns:p14="http://schemas.microsoft.com/office/powerpoint/2010/main" val="3524386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14</a:t>
            </a:fld>
            <a:endParaRPr lang="en-US"/>
          </a:p>
        </p:txBody>
      </p:sp>
    </p:spTree>
    <p:extLst>
      <p:ext uri="{BB962C8B-B14F-4D97-AF65-F5344CB8AC3E}">
        <p14:creationId xmlns:p14="http://schemas.microsoft.com/office/powerpoint/2010/main" val="2777277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may have noticed the self parameter in function definition inside the class but, we called the method simply as </a:t>
            </a:r>
            <a:r>
              <a:rPr lang="en-US" dirty="0" err="1" smtClean="0"/>
              <a:t>ob.func</a:t>
            </a:r>
            <a:r>
              <a:rPr lang="en-US" dirty="0" smtClean="0"/>
              <a:t>() without any arguments. It still worked.</a:t>
            </a:r>
          </a:p>
          <a:p>
            <a:endParaRPr lang="en-US" dirty="0" smtClean="0"/>
          </a:p>
          <a:p>
            <a:r>
              <a:rPr lang="en-US" dirty="0" smtClean="0"/>
              <a:t>This is because, whenever an object calls its method, the object itself is passed as the first argument. So, </a:t>
            </a:r>
            <a:r>
              <a:rPr lang="en-US" dirty="0" err="1" smtClean="0"/>
              <a:t>ob.func</a:t>
            </a:r>
            <a:r>
              <a:rPr lang="en-US" dirty="0" smtClean="0"/>
              <a:t>() translates into </a:t>
            </a:r>
            <a:r>
              <a:rPr lang="en-US" dirty="0" err="1" smtClean="0"/>
              <a:t>MyClass.func</a:t>
            </a:r>
            <a:r>
              <a:rPr lang="en-US" dirty="0" smtClean="0"/>
              <a:t>(</a:t>
            </a:r>
            <a:r>
              <a:rPr lang="en-US" dirty="0" err="1" smtClean="0"/>
              <a:t>ob</a:t>
            </a:r>
            <a:r>
              <a:rPr lang="en-US" dirty="0" smtClean="0"/>
              <a:t>).</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15</a:t>
            </a:fld>
            <a:endParaRPr lang="en-US"/>
          </a:p>
        </p:txBody>
      </p:sp>
    </p:spTree>
    <p:extLst>
      <p:ext uri="{BB962C8B-B14F-4D97-AF65-F5344CB8AC3E}">
        <p14:creationId xmlns:p14="http://schemas.microsoft.com/office/powerpoint/2010/main" val="280522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may have noticed the self parameter in function definition inside the class but, we called the method simply as </a:t>
            </a:r>
            <a:r>
              <a:rPr lang="en-US" dirty="0" err="1" smtClean="0"/>
              <a:t>ob.func</a:t>
            </a:r>
            <a:r>
              <a:rPr lang="en-US" dirty="0" smtClean="0"/>
              <a:t>() without any arguments. It still worked.</a:t>
            </a:r>
          </a:p>
          <a:p>
            <a:endParaRPr lang="en-US" dirty="0" smtClean="0"/>
          </a:p>
          <a:p>
            <a:r>
              <a:rPr lang="en-US" dirty="0" smtClean="0"/>
              <a:t>This is because, whenever an object calls its method, the object itself is passed as the first argument. So, </a:t>
            </a:r>
            <a:r>
              <a:rPr lang="en-US" dirty="0" err="1" smtClean="0"/>
              <a:t>ob.func</a:t>
            </a:r>
            <a:r>
              <a:rPr lang="en-US" dirty="0" smtClean="0"/>
              <a:t>() translates into </a:t>
            </a:r>
            <a:r>
              <a:rPr lang="en-US" dirty="0" err="1" smtClean="0"/>
              <a:t>MyClass.func</a:t>
            </a:r>
            <a:r>
              <a:rPr lang="en-US" dirty="0" smtClean="0"/>
              <a:t>(</a:t>
            </a:r>
            <a:r>
              <a:rPr lang="en-US" dirty="0" err="1" smtClean="0"/>
              <a:t>ob</a:t>
            </a:r>
            <a:r>
              <a:rPr lang="en-US" dirty="0" smtClean="0"/>
              <a:t>).</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16</a:t>
            </a:fld>
            <a:endParaRPr lang="en-US"/>
          </a:p>
        </p:txBody>
      </p:sp>
    </p:spTree>
    <p:extLst>
      <p:ext uri="{BB962C8B-B14F-4D97-AF65-F5344CB8AC3E}">
        <p14:creationId xmlns:p14="http://schemas.microsoft.com/office/powerpoint/2010/main" val="4053324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&gt;&gt;&gt; help(</a:t>
            </a:r>
            <a:r>
              <a:rPr lang="en-US" dirty="0" err="1" smtClean="0"/>
              <a:t>str</a:t>
            </a:r>
            <a:r>
              <a:rPr lang="en-US" dirty="0" smtClean="0"/>
              <a:t>)</a:t>
            </a:r>
          </a:p>
          <a:p>
            <a:r>
              <a:rPr lang="en-US" dirty="0" smtClean="0"/>
              <a:t>'Create a new string object from the given object.'</a:t>
            </a:r>
          </a:p>
          <a:p>
            <a:r>
              <a:rPr lang="en-US" dirty="0" smtClean="0"/>
              <a:t>&gt;&gt;&gt; help(</a:t>
            </a:r>
            <a:r>
              <a:rPr lang="en-US" dirty="0" err="1" smtClean="0"/>
              <a:t>repr</a:t>
            </a:r>
            <a:r>
              <a:rPr lang="en-US" dirty="0" smtClean="0"/>
              <a:t>)</a:t>
            </a:r>
          </a:p>
          <a:p>
            <a:r>
              <a:rPr lang="en-US" dirty="0" smtClean="0"/>
              <a:t>'Return the canonical string representation of the object.‘</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__</a:t>
            </a:r>
            <a:r>
              <a:rPr lang="en-US" dirty="0" err="1" smtClean="0"/>
              <a:t>repr</a:t>
            </a:r>
            <a:r>
              <a:rPr lang="en-US" dirty="0" smtClean="0"/>
              <a:t>__ goal is to be unambiguous, need code that reproduces object, generate output for developer</a:t>
            </a:r>
          </a:p>
          <a:p>
            <a:endParaRPr lang="en-US" dirty="0" smtClean="0"/>
          </a:p>
          <a:p>
            <a:r>
              <a:rPr lang="en-US" dirty="0" smtClean="0"/>
              <a:t>__</a:t>
            </a:r>
            <a:r>
              <a:rPr lang="en-US" dirty="0" err="1" smtClean="0"/>
              <a:t>str</a:t>
            </a:r>
            <a:r>
              <a:rPr lang="en-US" dirty="0" smtClean="0"/>
              <a:t>__ goal is to be readable, generate output for end user</a:t>
            </a:r>
          </a:p>
          <a:p>
            <a:endParaRPr lang="en-US" dirty="0" smtClean="0"/>
          </a:p>
          <a:p>
            <a:pPr fontAlgn="base"/>
            <a:r>
              <a:rPr lang="en-US" sz="1200" b="1" i="0" kern="1200" dirty="0" smtClean="0">
                <a:solidFill>
                  <a:schemeClr val="tx1"/>
                </a:solidFill>
                <a:effectLst/>
                <a:latin typeface="+mn-lt"/>
                <a:ea typeface="+mn-ea"/>
                <a:cs typeface="+mn-cs"/>
              </a:rPr>
              <a:t>Summary</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Implement __</a:t>
            </a:r>
            <a:r>
              <a:rPr lang="en-US" sz="1200" b="0" i="0" kern="1200" dirty="0" err="1" smtClean="0">
                <a:solidFill>
                  <a:schemeClr val="tx1"/>
                </a:solidFill>
                <a:effectLst/>
                <a:latin typeface="+mn-lt"/>
                <a:ea typeface="+mn-ea"/>
                <a:cs typeface="+mn-cs"/>
              </a:rPr>
              <a:t>repr</a:t>
            </a:r>
            <a:r>
              <a:rPr lang="en-US" sz="1200" b="0" i="0" kern="1200" dirty="0" smtClean="0">
                <a:solidFill>
                  <a:schemeClr val="tx1"/>
                </a:solidFill>
                <a:effectLst/>
                <a:latin typeface="+mn-lt"/>
                <a:ea typeface="+mn-ea"/>
                <a:cs typeface="+mn-cs"/>
              </a:rPr>
              <a:t>__ for any class you implement. This should be second nature.</a:t>
            </a:r>
          </a:p>
          <a:p>
            <a:pPr fontAlgn="base"/>
            <a:r>
              <a:rPr lang="en-US" sz="1200" b="0" i="0" kern="1200" dirty="0" smtClean="0">
                <a:solidFill>
                  <a:schemeClr val="tx1"/>
                </a:solidFill>
                <a:effectLst/>
                <a:latin typeface="+mn-lt"/>
                <a:ea typeface="+mn-ea"/>
                <a:cs typeface="+mn-cs"/>
              </a:rPr>
              <a:t>Implement __</a:t>
            </a:r>
            <a:r>
              <a:rPr lang="en-US" sz="1200" b="0" i="0" kern="1200" dirty="0" err="1" smtClean="0">
                <a:solidFill>
                  <a:schemeClr val="tx1"/>
                </a:solidFill>
                <a:effectLst/>
                <a:latin typeface="+mn-lt"/>
                <a:ea typeface="+mn-ea"/>
                <a:cs typeface="+mn-cs"/>
              </a:rPr>
              <a:t>str</a:t>
            </a:r>
            <a:r>
              <a:rPr lang="en-US" sz="1200" b="0" i="0" kern="1200" dirty="0" smtClean="0">
                <a:solidFill>
                  <a:schemeClr val="tx1"/>
                </a:solidFill>
                <a:effectLst/>
                <a:latin typeface="+mn-lt"/>
                <a:ea typeface="+mn-ea"/>
                <a:cs typeface="+mn-cs"/>
              </a:rPr>
              <a:t>__ if you think it would be useful to have a string version which errs on the side of more readability in favor of more ambiguity.</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In Python 2, </a:t>
            </a:r>
            <a:r>
              <a:rPr lang="en-US" b="1" dirty="0" smtClean="0">
                <a:effectLst/>
              </a:rPr>
              <a:t>__</a:t>
            </a:r>
            <a:r>
              <a:rPr lang="en-US" b="1" dirty="0" err="1" smtClean="0">
                <a:effectLst/>
              </a:rPr>
              <a:t>cmp</a:t>
            </a:r>
            <a:r>
              <a:rPr lang="en-US" b="1" dirty="0" smtClean="0">
                <a:effectLst/>
              </a:rPr>
              <a:t>__(self,</a:t>
            </a:r>
            <a:r>
              <a:rPr lang="en-US" b="1" dirty="0" smtClean="0"/>
              <a:t> </a:t>
            </a:r>
            <a:r>
              <a:rPr lang="en-US" b="1" dirty="0" smtClean="0">
                <a:effectLst/>
              </a:rPr>
              <a:t>other)</a:t>
            </a:r>
            <a:r>
              <a:rPr lang="en-US" sz="1200" b="0" i="0" kern="1200" dirty="0" smtClean="0">
                <a:solidFill>
                  <a:schemeClr val="tx1"/>
                </a:solidFill>
                <a:effectLst/>
                <a:latin typeface="+mn-lt"/>
                <a:ea typeface="+mn-ea"/>
                <a:cs typeface="+mn-cs"/>
              </a:rPr>
              <a:t> implemented comparison between two objects, returning a negative value if </a:t>
            </a:r>
            <a:r>
              <a:rPr lang="en-US" dirty="0" smtClean="0">
                <a:effectLst/>
              </a:rPr>
              <a:t>self</a:t>
            </a:r>
            <a:r>
              <a:rPr lang="en-US" dirty="0" smtClean="0"/>
              <a:t> </a:t>
            </a:r>
            <a:r>
              <a:rPr lang="en-US" dirty="0" smtClean="0">
                <a:effectLst/>
              </a:rPr>
              <a:t>&lt;</a:t>
            </a:r>
            <a:r>
              <a:rPr lang="en-US" dirty="0" smtClean="0"/>
              <a:t> </a:t>
            </a:r>
            <a:r>
              <a:rPr lang="en-US" dirty="0" smtClean="0">
                <a:effectLst/>
              </a:rPr>
              <a:t>other</a:t>
            </a:r>
            <a:r>
              <a:rPr lang="en-US" sz="1200" b="0" i="0" kern="1200" dirty="0" smtClean="0">
                <a:solidFill>
                  <a:schemeClr val="tx1"/>
                </a:solidFill>
                <a:effectLst/>
                <a:latin typeface="+mn-lt"/>
                <a:ea typeface="+mn-ea"/>
                <a:cs typeface="+mn-cs"/>
              </a:rPr>
              <a:t>, positive if </a:t>
            </a:r>
            <a:r>
              <a:rPr lang="en-US" dirty="0" smtClean="0">
                <a:effectLst/>
              </a:rPr>
              <a:t>self</a:t>
            </a:r>
            <a:r>
              <a:rPr lang="en-US" dirty="0" smtClean="0"/>
              <a:t> </a:t>
            </a:r>
            <a:r>
              <a:rPr lang="en-US" dirty="0" smtClean="0">
                <a:effectLst/>
              </a:rPr>
              <a:t>&gt;</a:t>
            </a:r>
            <a:r>
              <a:rPr lang="en-US" dirty="0" smtClean="0"/>
              <a:t> </a:t>
            </a:r>
            <a:r>
              <a:rPr lang="en-US" dirty="0" smtClean="0">
                <a:effectLst/>
              </a:rPr>
              <a:t>other</a:t>
            </a:r>
            <a:r>
              <a:rPr lang="en-US" sz="1200" b="0" i="0" kern="1200" dirty="0" smtClean="0">
                <a:solidFill>
                  <a:schemeClr val="tx1"/>
                </a:solidFill>
                <a:effectLst/>
                <a:latin typeface="+mn-lt"/>
                <a:ea typeface="+mn-ea"/>
                <a:cs typeface="+mn-cs"/>
              </a:rPr>
              <a:t>, and zero if they were equal.</a:t>
            </a:r>
          </a:p>
          <a:p>
            <a:pPr fontAlgn="base"/>
            <a:r>
              <a:rPr lang="en-US" sz="1200" b="1" i="0" kern="1200" dirty="0" smtClean="0">
                <a:solidFill>
                  <a:schemeClr val="tx1"/>
                </a:solidFill>
                <a:effectLst/>
                <a:latin typeface="+mn-lt"/>
                <a:ea typeface="+mn-ea"/>
                <a:cs typeface="+mn-cs"/>
              </a:rPr>
              <a:t>class</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Moon</a:t>
            </a:r>
            <a:r>
              <a:rPr lang="en-US" sz="1200" b="0" i="0" kern="1200" dirty="0" smtClean="0">
                <a:solidFill>
                  <a:schemeClr val="tx1"/>
                </a:solidFill>
                <a:effectLst/>
                <a:latin typeface="+mn-lt"/>
                <a:ea typeface="+mn-ea"/>
                <a:cs typeface="+mn-cs"/>
              </a:rPr>
              <a:t>(object):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 = 1737.10</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err="1" smtClean="0">
                <a:solidFill>
                  <a:schemeClr val="tx1"/>
                </a:solidFill>
                <a:effectLst/>
                <a:latin typeface="+mn-lt"/>
                <a:ea typeface="+mn-ea"/>
                <a:cs typeface="+mn-cs"/>
              </a:rPr>
              <a:t>def</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__</a:t>
            </a:r>
            <a:r>
              <a:rPr lang="en-US" sz="1200" b="1" i="0" kern="1200" dirty="0" err="1" smtClean="0">
                <a:solidFill>
                  <a:schemeClr val="tx1"/>
                </a:solidFill>
                <a:effectLst/>
                <a:latin typeface="+mn-lt"/>
                <a:ea typeface="+mn-ea"/>
                <a:cs typeface="+mn-cs"/>
              </a:rPr>
              <a:t>cmp</a:t>
            </a:r>
            <a:r>
              <a:rPr lang="en-US" sz="1200" b="1" i="0" kern="1200" dirty="0" smtClean="0">
                <a:solidFill>
                  <a:schemeClr val="tx1"/>
                </a:solidFill>
                <a:effectLst/>
                <a:latin typeface="+mn-lt"/>
                <a:ea typeface="+mn-ea"/>
                <a:cs typeface="+mn-cs"/>
              </a:rPr>
              <a:t>__</a:t>
            </a:r>
            <a:r>
              <a:rPr lang="en-US" sz="1200" b="0" i="0" kern="1200" dirty="0" smtClean="0">
                <a:solidFill>
                  <a:schemeClr val="tx1"/>
                </a:solidFill>
                <a:effectLst/>
                <a:latin typeface="+mn-lt"/>
                <a:ea typeface="+mn-ea"/>
                <a:cs typeface="+mn-cs"/>
              </a:rPr>
              <a:t>(self, other):</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return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self.r</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other.r</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class</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Earth</a:t>
            </a:r>
            <a:r>
              <a:rPr lang="en-US" sz="1200" b="0" i="0" kern="1200" dirty="0" smtClean="0">
                <a:solidFill>
                  <a:schemeClr val="tx1"/>
                </a:solidFill>
                <a:effectLst/>
                <a:latin typeface="+mn-lt"/>
                <a:ea typeface="+mn-ea"/>
                <a:cs typeface="+mn-cs"/>
              </a:rPr>
              <a:t>(object):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 = 6371.0</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err="1" smtClean="0">
                <a:solidFill>
                  <a:schemeClr val="tx1"/>
                </a:solidFill>
                <a:effectLst/>
                <a:latin typeface="+mn-lt"/>
                <a:ea typeface="+mn-ea"/>
                <a:cs typeface="+mn-cs"/>
              </a:rPr>
              <a:t>def</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__</a:t>
            </a:r>
            <a:r>
              <a:rPr lang="en-US" sz="1200" b="1" i="0" kern="1200" dirty="0" err="1" smtClean="0">
                <a:solidFill>
                  <a:schemeClr val="tx1"/>
                </a:solidFill>
                <a:effectLst/>
                <a:latin typeface="+mn-lt"/>
                <a:ea typeface="+mn-ea"/>
                <a:cs typeface="+mn-cs"/>
              </a:rPr>
              <a:t>cmp</a:t>
            </a:r>
            <a:r>
              <a:rPr lang="en-US" sz="1200" b="1" i="0" kern="1200" dirty="0" smtClean="0">
                <a:solidFill>
                  <a:schemeClr val="tx1"/>
                </a:solidFill>
                <a:effectLst/>
                <a:latin typeface="+mn-lt"/>
                <a:ea typeface="+mn-ea"/>
                <a:cs typeface="+mn-cs"/>
              </a:rPr>
              <a:t>__</a:t>
            </a:r>
            <a:r>
              <a:rPr lang="en-US" sz="1200" b="0" i="0" kern="1200" dirty="0" smtClean="0">
                <a:solidFill>
                  <a:schemeClr val="tx1"/>
                </a:solidFill>
                <a:effectLst/>
                <a:latin typeface="+mn-lt"/>
                <a:ea typeface="+mn-ea"/>
                <a:cs typeface="+mn-cs"/>
              </a:rPr>
              <a:t>(self, other):</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return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self.r</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other.r</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my_moon</a:t>
            </a:r>
            <a:r>
              <a:rPr lang="en-US" sz="1200" b="0" i="0" kern="1200" dirty="0" smtClean="0">
                <a:solidFill>
                  <a:schemeClr val="tx1"/>
                </a:solidFill>
                <a:effectLst/>
                <a:latin typeface="+mn-lt"/>
                <a:ea typeface="+mn-ea"/>
                <a:cs typeface="+mn-cs"/>
              </a:rPr>
              <a:t> = Moon()</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my_moon_dub</a:t>
            </a:r>
            <a:r>
              <a:rPr lang="en-US" sz="1200" b="0" i="0" kern="1200" dirty="0" smtClean="0">
                <a:solidFill>
                  <a:schemeClr val="tx1"/>
                </a:solidFill>
                <a:effectLst/>
                <a:latin typeface="+mn-lt"/>
                <a:ea typeface="+mn-ea"/>
                <a:cs typeface="+mn-cs"/>
              </a:rPr>
              <a:t> = Moon()</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my_earth</a:t>
            </a:r>
            <a:r>
              <a:rPr lang="en-US" sz="1200" b="0" i="0" kern="1200" dirty="0" smtClean="0">
                <a:solidFill>
                  <a:schemeClr val="tx1"/>
                </a:solidFill>
                <a:effectLst/>
                <a:latin typeface="+mn-lt"/>
                <a:ea typeface="+mn-ea"/>
                <a:cs typeface="+mn-cs"/>
              </a:rPr>
              <a:t> = Earth()</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 </a:t>
            </a:r>
            <a:r>
              <a:rPr lang="en-US" sz="1200" b="0" i="1" kern="1200" dirty="0" err="1" smtClean="0">
                <a:solidFill>
                  <a:schemeClr val="tx1"/>
                </a:solidFill>
                <a:effectLst/>
                <a:latin typeface="+mn-lt"/>
                <a:ea typeface="+mn-ea"/>
                <a:cs typeface="+mn-cs"/>
              </a:rPr>
              <a:t>Используют</a:t>
            </a:r>
            <a:r>
              <a:rPr lang="en-US" sz="1200" b="0" i="1" kern="1200" dirty="0" smtClean="0">
                <a:solidFill>
                  <a:schemeClr val="tx1"/>
                </a:solidFill>
                <a:effectLst/>
                <a:latin typeface="+mn-lt"/>
                <a:ea typeface="+mn-ea"/>
                <a:cs typeface="+mn-cs"/>
              </a:rPr>
              <a:t> Moon.__</a:t>
            </a:r>
            <a:r>
              <a:rPr lang="en-US" sz="1200" b="0" i="1" kern="1200" dirty="0" err="1" smtClean="0">
                <a:solidFill>
                  <a:schemeClr val="tx1"/>
                </a:solidFill>
                <a:effectLst/>
                <a:latin typeface="+mn-lt"/>
                <a:ea typeface="+mn-ea"/>
                <a:cs typeface="+mn-cs"/>
              </a:rPr>
              <a:t>cmp</a:t>
            </a:r>
            <a:r>
              <a:rPr lang="en-US" sz="1200" b="0" i="1" kern="1200" dirty="0" smtClean="0">
                <a:solidFill>
                  <a:schemeClr val="tx1"/>
                </a:solidFill>
                <a:effectLst/>
                <a:latin typeface="+mn-lt"/>
                <a:ea typeface="+mn-ea"/>
                <a:cs typeface="+mn-cs"/>
              </a:rPr>
              <a:t>__</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my_moon</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my_earth</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 False</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my_moon</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my_earth</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 True</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my_moon</a:t>
            </a:r>
            <a:r>
              <a:rPr lang="en-US" sz="1200" b="0" i="0" kern="1200" dirty="0" smtClean="0">
                <a:solidFill>
                  <a:schemeClr val="tx1"/>
                </a:solidFill>
                <a:effectLst/>
                <a:latin typeface="+mn-lt"/>
                <a:ea typeface="+mn-ea"/>
                <a:cs typeface="+mn-cs"/>
              </a:rPr>
              <a:t> &gt; </a:t>
            </a:r>
            <a:r>
              <a:rPr lang="en-US" sz="1200" b="0" i="0" kern="1200" dirty="0" err="1" smtClean="0">
                <a:solidFill>
                  <a:schemeClr val="tx1"/>
                </a:solidFill>
                <a:effectLst/>
                <a:latin typeface="+mn-lt"/>
                <a:ea typeface="+mn-ea"/>
                <a:cs typeface="+mn-cs"/>
              </a:rPr>
              <a:t>my_earth</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 False</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my_moon</a:t>
            </a:r>
            <a:r>
              <a:rPr lang="en-US" sz="1200" b="0" i="0" kern="1200" dirty="0" smtClean="0">
                <a:solidFill>
                  <a:schemeClr val="tx1"/>
                </a:solidFill>
                <a:effectLst/>
                <a:latin typeface="+mn-lt"/>
                <a:ea typeface="+mn-ea"/>
                <a:cs typeface="+mn-cs"/>
              </a:rPr>
              <a:t> &lt; </a:t>
            </a:r>
            <a:r>
              <a:rPr lang="en-US" sz="1200" b="0" i="0" kern="1200" dirty="0" err="1" smtClean="0">
                <a:solidFill>
                  <a:schemeClr val="tx1"/>
                </a:solidFill>
                <a:effectLst/>
                <a:latin typeface="+mn-lt"/>
                <a:ea typeface="+mn-ea"/>
                <a:cs typeface="+mn-cs"/>
              </a:rPr>
              <a:t>my_earth</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 True</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my_moon</a:t>
            </a:r>
            <a:r>
              <a:rPr lang="en-US" sz="1200" b="0" i="0" kern="1200" dirty="0" smtClean="0">
                <a:solidFill>
                  <a:schemeClr val="tx1"/>
                </a:solidFill>
                <a:effectLst/>
                <a:latin typeface="+mn-lt"/>
                <a:ea typeface="+mn-ea"/>
                <a:cs typeface="+mn-cs"/>
              </a:rPr>
              <a:t> &gt;= </a:t>
            </a:r>
            <a:r>
              <a:rPr lang="en-US" sz="1200" b="0" i="0" kern="1200" dirty="0" err="1" smtClean="0">
                <a:solidFill>
                  <a:schemeClr val="tx1"/>
                </a:solidFill>
                <a:effectLst/>
                <a:latin typeface="+mn-lt"/>
                <a:ea typeface="+mn-ea"/>
                <a:cs typeface="+mn-cs"/>
              </a:rPr>
              <a:t>my_earth</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 False</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my_moon</a:t>
            </a:r>
            <a:r>
              <a:rPr lang="en-US" sz="1200" b="0" i="0" kern="1200" dirty="0" smtClean="0">
                <a:solidFill>
                  <a:schemeClr val="tx1"/>
                </a:solidFill>
                <a:effectLst/>
                <a:latin typeface="+mn-lt"/>
                <a:ea typeface="+mn-ea"/>
                <a:cs typeface="+mn-cs"/>
              </a:rPr>
              <a:t> &lt;= </a:t>
            </a:r>
            <a:r>
              <a:rPr lang="en-US" sz="1200" b="0" i="0" kern="1200" dirty="0" err="1" smtClean="0">
                <a:solidFill>
                  <a:schemeClr val="tx1"/>
                </a:solidFill>
                <a:effectLst/>
                <a:latin typeface="+mn-lt"/>
                <a:ea typeface="+mn-ea"/>
                <a:cs typeface="+mn-cs"/>
              </a:rPr>
              <a:t>my_earth</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 True</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my_moon</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my_moon_dub</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 True</a:t>
            </a:r>
            <a:endParaRPr lang="en-US" sz="1200" b="0" i="0" kern="1200" dirty="0" smtClean="0">
              <a:solidFill>
                <a:schemeClr val="tx1"/>
              </a:solidFill>
              <a:effectLst/>
              <a:latin typeface="+mn-lt"/>
              <a:ea typeface="+mn-ea"/>
              <a:cs typeface="+mn-cs"/>
            </a:endParaRPr>
          </a:p>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17</a:t>
            </a:fld>
            <a:endParaRPr lang="en-US"/>
          </a:p>
        </p:txBody>
      </p:sp>
    </p:spTree>
    <p:extLst>
      <p:ext uri="{BB962C8B-B14F-4D97-AF65-F5344CB8AC3E}">
        <p14:creationId xmlns:p14="http://schemas.microsoft.com/office/powerpoint/2010/main" val="382348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20</a:t>
            </a:fld>
            <a:endParaRPr lang="en-US"/>
          </a:p>
        </p:txBody>
      </p:sp>
    </p:spTree>
    <p:extLst>
      <p:ext uri="{BB962C8B-B14F-4D97-AF65-F5344CB8AC3E}">
        <p14:creationId xmlns:p14="http://schemas.microsoft.com/office/powerpoint/2010/main" val="1888224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class Polygon:</a:t>
            </a:r>
          </a:p>
          <a:p>
            <a:r>
              <a:rPr lang="en-US" dirty="0" smtClean="0"/>
              <a:t>    </a:t>
            </a:r>
            <a:r>
              <a:rPr lang="en-US" dirty="0" err="1" smtClean="0"/>
              <a:t>def</a:t>
            </a:r>
            <a:r>
              <a:rPr lang="en-US" dirty="0" smtClean="0"/>
              <a:t> __</a:t>
            </a:r>
            <a:r>
              <a:rPr lang="en-US" dirty="0" err="1" smtClean="0"/>
              <a:t>init</a:t>
            </a:r>
            <a:r>
              <a:rPr lang="en-US" dirty="0" smtClean="0"/>
              <a:t>__(self, </a:t>
            </a:r>
            <a:r>
              <a:rPr lang="en-US" dirty="0" err="1" smtClean="0"/>
              <a:t>no_of_sides</a:t>
            </a:r>
            <a:r>
              <a:rPr lang="en-US" dirty="0" smtClean="0"/>
              <a:t>):</a:t>
            </a:r>
          </a:p>
          <a:p>
            <a:r>
              <a:rPr lang="en-US" dirty="0" smtClean="0"/>
              <a:t>        </a:t>
            </a:r>
            <a:r>
              <a:rPr lang="en-US" dirty="0" err="1" smtClean="0"/>
              <a:t>self.n</a:t>
            </a:r>
            <a:r>
              <a:rPr lang="en-US" dirty="0" smtClean="0"/>
              <a:t> = </a:t>
            </a:r>
            <a:r>
              <a:rPr lang="en-US" dirty="0" err="1" smtClean="0"/>
              <a:t>no_of_sides</a:t>
            </a:r>
            <a:endParaRPr lang="en-US" dirty="0" smtClean="0"/>
          </a:p>
          <a:p>
            <a:r>
              <a:rPr lang="en-US" dirty="0" smtClean="0"/>
              <a:t>        </a:t>
            </a:r>
            <a:r>
              <a:rPr lang="en-US" dirty="0" err="1" smtClean="0"/>
              <a:t>self.sides</a:t>
            </a:r>
            <a:r>
              <a:rPr lang="en-US" dirty="0" smtClean="0"/>
              <a:t> = [0 for i in range(</a:t>
            </a:r>
            <a:r>
              <a:rPr lang="en-US" dirty="0" err="1" smtClean="0"/>
              <a:t>no_of_sides</a:t>
            </a:r>
            <a:r>
              <a:rPr lang="en-US" dirty="0" smtClean="0"/>
              <a:t>)]</a:t>
            </a:r>
          </a:p>
          <a:p>
            <a:endParaRPr lang="en-US" dirty="0" smtClean="0"/>
          </a:p>
          <a:p>
            <a:r>
              <a:rPr lang="en-US" dirty="0" smtClean="0"/>
              <a:t>    </a:t>
            </a:r>
            <a:r>
              <a:rPr lang="en-US" dirty="0" err="1" smtClean="0"/>
              <a:t>def</a:t>
            </a:r>
            <a:r>
              <a:rPr lang="en-US" dirty="0" smtClean="0"/>
              <a:t> </a:t>
            </a:r>
            <a:r>
              <a:rPr lang="en-US" dirty="0" err="1" smtClean="0"/>
              <a:t>inputSides</a:t>
            </a:r>
            <a:r>
              <a:rPr lang="en-US" dirty="0" smtClean="0"/>
              <a:t>(self):</a:t>
            </a:r>
          </a:p>
          <a:p>
            <a:r>
              <a:rPr lang="en-US" dirty="0" smtClean="0"/>
              <a:t>        </a:t>
            </a:r>
            <a:r>
              <a:rPr lang="en-US" dirty="0" err="1" smtClean="0"/>
              <a:t>self.sides</a:t>
            </a:r>
            <a:r>
              <a:rPr lang="en-US" dirty="0" smtClean="0"/>
              <a:t> = [float(input("Enter side "+</a:t>
            </a:r>
            <a:r>
              <a:rPr lang="en-US" dirty="0" err="1" smtClean="0"/>
              <a:t>str</a:t>
            </a:r>
            <a:r>
              <a:rPr lang="en-US" dirty="0" smtClean="0"/>
              <a:t>(i+1)+" : ")) for i in range(</a:t>
            </a:r>
            <a:r>
              <a:rPr lang="en-US" dirty="0" err="1" smtClean="0"/>
              <a:t>self.n</a:t>
            </a:r>
            <a:r>
              <a:rPr lang="en-US" dirty="0" smtClean="0"/>
              <a:t>)]</a:t>
            </a:r>
          </a:p>
          <a:p>
            <a:endParaRPr lang="en-US" dirty="0" smtClean="0"/>
          </a:p>
          <a:p>
            <a:r>
              <a:rPr lang="en-US" dirty="0" smtClean="0"/>
              <a:t>    </a:t>
            </a:r>
            <a:r>
              <a:rPr lang="en-US" dirty="0" err="1" smtClean="0"/>
              <a:t>def</a:t>
            </a:r>
            <a:r>
              <a:rPr lang="en-US" dirty="0" smtClean="0"/>
              <a:t> </a:t>
            </a:r>
            <a:r>
              <a:rPr lang="en-US" dirty="0" err="1" smtClean="0"/>
              <a:t>dispSides</a:t>
            </a:r>
            <a:r>
              <a:rPr lang="en-US" dirty="0" smtClean="0"/>
              <a:t>(self):</a:t>
            </a:r>
          </a:p>
          <a:p>
            <a:r>
              <a:rPr lang="en-US" dirty="0" smtClean="0"/>
              <a:t>        for i in range(</a:t>
            </a:r>
            <a:r>
              <a:rPr lang="en-US" dirty="0" err="1" smtClean="0"/>
              <a:t>self.n</a:t>
            </a:r>
            <a:r>
              <a:rPr lang="en-US" dirty="0" smtClean="0"/>
              <a:t>):</a:t>
            </a:r>
          </a:p>
          <a:p>
            <a:r>
              <a:rPr lang="en-US" dirty="0" smtClean="0"/>
              <a:t>            print("Side",i+1,"is",self.sides[i])</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22</a:t>
            </a:fld>
            <a:endParaRPr lang="en-US"/>
          </a:p>
        </p:txBody>
      </p:sp>
    </p:spTree>
    <p:extLst>
      <p:ext uri="{BB962C8B-B14F-4D97-AF65-F5344CB8AC3E}">
        <p14:creationId xmlns:p14="http://schemas.microsoft.com/office/powerpoint/2010/main" val="4153234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the above example, notice that </a:t>
            </a:r>
            <a:r>
              <a:rPr lang="en-US" dirty="0" smtClean="0"/>
              <a:t>__</a:t>
            </a:r>
            <a:r>
              <a:rPr lang="en-US" dirty="0" err="1" smtClean="0"/>
              <a:t>init</a:t>
            </a:r>
            <a:r>
              <a:rPr lang="en-US" dirty="0" smtClean="0"/>
              <a:t>__()</a:t>
            </a:r>
            <a:r>
              <a:rPr lang="en-US" sz="1200" b="0" i="0" kern="1200" dirty="0" smtClean="0">
                <a:solidFill>
                  <a:schemeClr val="tx1"/>
                </a:solidFill>
                <a:effectLst/>
                <a:latin typeface="+mn-lt"/>
                <a:ea typeface="+mn-ea"/>
                <a:cs typeface="+mn-cs"/>
              </a:rPr>
              <a:t> method was defined in both classes, </a:t>
            </a:r>
            <a:r>
              <a:rPr lang="en-US" dirty="0" err="1" smtClean="0"/>
              <a:t>Triangle</a:t>
            </a:r>
            <a:r>
              <a:rPr lang="en-US" sz="1200" b="0" i="0" kern="1200" dirty="0" err="1" smtClean="0">
                <a:solidFill>
                  <a:schemeClr val="tx1"/>
                </a:solidFill>
                <a:effectLst/>
                <a:latin typeface="+mn-lt"/>
                <a:ea typeface="+mn-ea"/>
                <a:cs typeface="+mn-cs"/>
              </a:rPr>
              <a:t>as</a:t>
            </a:r>
            <a:r>
              <a:rPr lang="en-US" sz="1200" b="0" i="0" kern="1200" dirty="0" smtClean="0">
                <a:solidFill>
                  <a:schemeClr val="tx1"/>
                </a:solidFill>
                <a:effectLst/>
                <a:latin typeface="+mn-lt"/>
                <a:ea typeface="+mn-ea"/>
                <a:cs typeface="+mn-cs"/>
              </a:rPr>
              <a:t> well </a:t>
            </a:r>
            <a:r>
              <a:rPr lang="en-US" dirty="0" smtClean="0"/>
              <a:t>Polygon</a:t>
            </a:r>
            <a:r>
              <a:rPr lang="en-US" sz="1200" b="0" i="0" kern="1200" dirty="0" smtClean="0">
                <a:solidFill>
                  <a:schemeClr val="tx1"/>
                </a:solidFill>
                <a:effectLst/>
                <a:latin typeface="+mn-lt"/>
                <a:ea typeface="+mn-ea"/>
                <a:cs typeface="+mn-cs"/>
              </a:rPr>
              <a:t>. When this happens, the </a:t>
            </a:r>
            <a:r>
              <a:rPr lang="en-US" sz="1200" b="1" i="0" kern="1200" dirty="0" smtClean="0">
                <a:solidFill>
                  <a:schemeClr val="tx1"/>
                </a:solidFill>
                <a:effectLst/>
                <a:latin typeface="+mn-lt"/>
                <a:ea typeface="+mn-ea"/>
                <a:cs typeface="+mn-cs"/>
              </a:rPr>
              <a:t>method in the derived class overrides that in the base class</a:t>
            </a:r>
            <a:r>
              <a:rPr lang="en-US" sz="1200" b="0" i="0" kern="1200" dirty="0" smtClean="0">
                <a:solidFill>
                  <a:schemeClr val="tx1"/>
                </a:solidFill>
                <a:effectLst/>
                <a:latin typeface="+mn-lt"/>
                <a:ea typeface="+mn-ea"/>
                <a:cs typeface="+mn-cs"/>
              </a:rPr>
              <a:t>. This is to say, </a:t>
            </a:r>
            <a:r>
              <a:rPr lang="en-US" dirty="0" smtClean="0"/>
              <a:t>__</a:t>
            </a:r>
            <a:r>
              <a:rPr lang="en-US" dirty="0" err="1" smtClean="0"/>
              <a:t>init</a:t>
            </a:r>
            <a:r>
              <a:rPr lang="en-US" dirty="0" smtClean="0"/>
              <a:t>__()</a:t>
            </a:r>
            <a:r>
              <a:rPr lang="en-US" sz="1200" b="0" i="0" kern="1200" dirty="0" smtClean="0">
                <a:solidFill>
                  <a:schemeClr val="tx1"/>
                </a:solidFill>
                <a:effectLst/>
                <a:latin typeface="+mn-lt"/>
                <a:ea typeface="+mn-ea"/>
                <a:cs typeface="+mn-cs"/>
              </a:rPr>
              <a:t> in </a:t>
            </a:r>
            <a:r>
              <a:rPr lang="en-US" dirty="0" smtClean="0"/>
              <a:t>Triangle</a:t>
            </a:r>
            <a:r>
              <a:rPr lang="en-US" sz="1200" b="0" i="0" kern="1200" dirty="0" smtClean="0">
                <a:solidFill>
                  <a:schemeClr val="tx1"/>
                </a:solidFill>
                <a:effectLst/>
                <a:latin typeface="+mn-lt"/>
                <a:ea typeface="+mn-ea"/>
                <a:cs typeface="+mn-cs"/>
              </a:rPr>
              <a:t> gets preference over the same in </a:t>
            </a:r>
            <a:r>
              <a:rPr lang="en-US" dirty="0" smtClean="0"/>
              <a:t>Polygon</a:t>
            </a:r>
            <a:r>
              <a:rPr lang="en-US" sz="1200" b="0" i="0" kern="1200" dirty="0" smtClean="0">
                <a:solidFill>
                  <a:schemeClr val="tx1"/>
                </a:solidFill>
                <a:effectLst/>
                <a:latin typeface="+mn-lt"/>
                <a:ea typeface="+mn-ea"/>
                <a:cs typeface="+mn-cs"/>
              </a:rPr>
              <a:t>.</a:t>
            </a:r>
            <a:endParaRPr lang="en-US" dirty="0" smtClean="0"/>
          </a:p>
          <a:p>
            <a:endParaRPr lang="en-US" dirty="0" smtClean="0"/>
          </a:p>
          <a:p>
            <a:r>
              <a:rPr lang="en-US" dirty="0" smtClean="0"/>
              <a:t>We have</a:t>
            </a:r>
            <a:r>
              <a:rPr lang="en-US" baseline="0" dirty="0" smtClean="0"/>
              <a:t> </a:t>
            </a:r>
            <a:r>
              <a:rPr lang="en-US" dirty="0" smtClean="0"/>
              <a:t>calling Polygon.__</a:t>
            </a:r>
            <a:r>
              <a:rPr lang="en-US" dirty="0" err="1" smtClean="0"/>
              <a:t>init</a:t>
            </a:r>
            <a:r>
              <a:rPr lang="en-US" dirty="0" smtClean="0"/>
              <a:t>__() from __</a:t>
            </a:r>
            <a:r>
              <a:rPr lang="en-US" dirty="0" err="1" smtClean="0"/>
              <a:t>init</a:t>
            </a:r>
            <a:r>
              <a:rPr lang="en-US" dirty="0" smtClean="0"/>
              <a:t>__() in Triangle</a:t>
            </a:r>
          </a:p>
          <a:p>
            <a:endParaRPr lang="en-US" dirty="0" smtClean="0"/>
          </a:p>
          <a:p>
            <a:r>
              <a:rPr lang="en-US" dirty="0" smtClean="0"/>
              <a:t>A better option would be to use the built-in function </a:t>
            </a:r>
            <a:r>
              <a:rPr lang="en-US" b="1" dirty="0" smtClean="0"/>
              <a:t>super(). </a:t>
            </a:r>
          </a:p>
          <a:p>
            <a:r>
              <a:rPr lang="en-US" dirty="0" smtClean="0"/>
              <a:t>So, </a:t>
            </a:r>
            <a:r>
              <a:rPr lang="en-US" b="1" dirty="0" smtClean="0"/>
              <a:t>super().__</a:t>
            </a:r>
            <a:r>
              <a:rPr lang="en-US" b="1" dirty="0" err="1" smtClean="0"/>
              <a:t>init</a:t>
            </a:r>
            <a:r>
              <a:rPr lang="en-US" b="1" dirty="0" smtClean="0"/>
              <a:t>__(3) </a:t>
            </a:r>
            <a:r>
              <a:rPr lang="en-US" dirty="0" smtClean="0"/>
              <a:t>is equivalent to </a:t>
            </a:r>
            <a:r>
              <a:rPr lang="en-US" b="1" dirty="0" smtClean="0"/>
              <a:t>Polygon.__</a:t>
            </a:r>
            <a:r>
              <a:rPr lang="en-US" b="1" dirty="0" err="1" smtClean="0"/>
              <a:t>init</a:t>
            </a:r>
            <a:r>
              <a:rPr lang="en-US" b="1" dirty="0" smtClean="0"/>
              <a:t>__(self,3) </a:t>
            </a:r>
            <a:r>
              <a:rPr lang="en-US" dirty="0" smtClean="0"/>
              <a:t>and is preferred. </a:t>
            </a:r>
          </a:p>
          <a:p>
            <a:endParaRPr lang="en-US" dirty="0" smtClean="0"/>
          </a:p>
          <a:p>
            <a:r>
              <a:rPr lang="en-US" dirty="0" smtClean="0"/>
              <a:t>You can learn more about the super() function in Python https://rhettinger.wordpress.com/2011/05/26/super-considered-super/</a:t>
            </a:r>
          </a:p>
          <a:p>
            <a:endParaRPr lang="en-US" dirty="0" smtClean="0"/>
          </a:p>
          <a:p>
            <a:endParaRPr lang="en-US" dirty="0" smtClean="0"/>
          </a:p>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23</a:t>
            </a:fld>
            <a:endParaRPr lang="en-US"/>
          </a:p>
        </p:txBody>
      </p:sp>
    </p:spTree>
    <p:extLst>
      <p:ext uri="{BB962C8B-B14F-4D97-AF65-F5344CB8AC3E}">
        <p14:creationId xmlns:p14="http://schemas.microsoft.com/office/powerpoint/2010/main" val="826884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http://radek.io/2011/07/21/static-variables-and-methods-in-python/</a:t>
            </a:r>
          </a:p>
          <a:p>
            <a:r>
              <a:rPr lang="en-US" b="1" dirty="0" smtClean="0"/>
              <a:t>Static means</a:t>
            </a:r>
            <a:r>
              <a:rPr lang="en-US" dirty="0" smtClean="0"/>
              <a:t>, that the member is on a class level rather on the instance level. Static variables exist only in single instance per class and are not instantiated. If a static variable is changed in one instance of the class, the change will affect its value in all other instances</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25</a:t>
            </a:fld>
            <a:endParaRPr lang="en-US"/>
          </a:p>
        </p:txBody>
      </p:sp>
    </p:spTree>
    <p:extLst>
      <p:ext uri="{BB962C8B-B14F-4D97-AF65-F5344CB8AC3E}">
        <p14:creationId xmlns:p14="http://schemas.microsoft.com/office/powerpoint/2010/main" val="486618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methods don’t refer to any instance of the class and can be called outside of it. They also cannot access any non-static data members of the class for obvious reasons..</a:t>
            </a:r>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27</a:t>
            </a:fld>
            <a:endParaRPr lang="en-US"/>
          </a:p>
        </p:txBody>
      </p:sp>
    </p:spTree>
    <p:extLst>
      <p:ext uri="{BB962C8B-B14F-4D97-AF65-F5344CB8AC3E}">
        <p14:creationId xmlns:p14="http://schemas.microsoft.com/office/powerpoint/2010/main" val="3658346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a:p>
        </p:txBody>
      </p:sp>
    </p:spTree>
    <p:extLst>
      <p:ext uri="{BB962C8B-B14F-4D97-AF65-F5344CB8AC3E}">
        <p14:creationId xmlns:p14="http://schemas.microsoft.com/office/powerpoint/2010/main" val="364799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b="1" dirty="0" smtClean="0"/>
              <a:t>single underscore </a:t>
            </a:r>
            <a:r>
              <a:rPr lang="en-US" dirty="0" smtClean="0"/>
              <a:t>in the beginning of the attribute name indicates that the method is not intended for use outside of class methods (or out of functions and classes of the module), but the attribute is still available by this name.</a:t>
            </a:r>
          </a:p>
          <a:p>
            <a:r>
              <a:rPr lang="en-US" b="1" dirty="0" smtClean="0"/>
              <a:t>Two underscores </a:t>
            </a:r>
            <a:r>
              <a:rPr lang="en-US" dirty="0" smtClean="0"/>
              <a:t>in the beginning of the name give somewhat greater protection: the attribute is no longer available by this name. The latter is used quite rarely. </a:t>
            </a:r>
            <a:endParaRPr lang="uk-UA" dirty="0" smtClean="0"/>
          </a:p>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29</a:t>
            </a:fld>
            <a:endParaRPr lang="en-US"/>
          </a:p>
        </p:txBody>
      </p:sp>
    </p:spTree>
    <p:extLst>
      <p:ext uri="{BB962C8B-B14F-4D97-AF65-F5344CB8AC3E}">
        <p14:creationId xmlns:p14="http://schemas.microsoft.com/office/powerpoint/2010/main" val="1231312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30</a:t>
            </a:fld>
            <a:endParaRPr lang="en-US"/>
          </a:p>
        </p:txBody>
      </p:sp>
    </p:spTree>
    <p:extLst>
      <p:ext uri="{BB962C8B-B14F-4D97-AF65-F5344CB8AC3E}">
        <p14:creationId xmlns:p14="http://schemas.microsoft.com/office/powerpoint/2010/main" val="1033567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31</a:t>
            </a:fld>
            <a:endParaRPr lang="en-US"/>
          </a:p>
        </p:txBody>
      </p:sp>
    </p:spTree>
    <p:extLst>
      <p:ext uri="{BB962C8B-B14F-4D97-AF65-F5344CB8AC3E}">
        <p14:creationId xmlns:p14="http://schemas.microsoft.com/office/powerpoint/2010/main" val="457715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@property it is</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my_attr.getter</a:t>
            </a:r>
            <a:r>
              <a:rPr lang="en-US" sz="1200" kern="1200" baseline="0" dirty="0" smtClean="0">
                <a:solidFill>
                  <a:schemeClr val="tx1"/>
                </a:solidFill>
                <a:effectLst/>
                <a:latin typeface="+mn-lt"/>
                <a:ea typeface="+mn-ea"/>
                <a:cs typeface="+mn-cs"/>
              </a:rPr>
              <a:t> by default</a:t>
            </a:r>
          </a:p>
          <a:p>
            <a:r>
              <a:rPr lang="en-US" sz="1200" b="0" i="0" kern="1200" dirty="0" smtClean="0">
                <a:solidFill>
                  <a:schemeClr val="tx1"/>
                </a:solidFill>
                <a:effectLst/>
                <a:latin typeface="+mn-lt"/>
                <a:ea typeface="+mn-ea"/>
                <a:cs typeface="+mn-cs"/>
              </a:rPr>
              <a:t>NOTE, the </a:t>
            </a:r>
            <a:r>
              <a:rPr lang="en-US" sz="1200" b="0" i="1" kern="1200" dirty="0" smtClean="0">
                <a:solidFill>
                  <a:schemeClr val="tx1"/>
                </a:solidFill>
                <a:effectLst/>
                <a:latin typeface="+mn-lt"/>
                <a:ea typeface="+mn-ea"/>
                <a:cs typeface="+mn-cs"/>
              </a:rPr>
              <a:t>decorator</a:t>
            </a:r>
            <a:r>
              <a:rPr lang="en-US" sz="1200" b="0" i="0" kern="1200" dirty="0" smtClean="0">
                <a:solidFill>
                  <a:schemeClr val="tx1"/>
                </a:solidFill>
                <a:effectLst/>
                <a:latin typeface="+mn-lt"/>
                <a:ea typeface="+mn-ea"/>
                <a:cs typeface="+mn-cs"/>
              </a:rPr>
              <a:t> form of </a:t>
            </a:r>
            <a:r>
              <a:rPr lang="en-US" dirty="0" smtClean="0"/>
              <a:t>@property</a:t>
            </a:r>
            <a:r>
              <a:rPr lang="en-US" sz="1200" b="0" i="0" kern="1200" dirty="0" smtClean="0">
                <a:solidFill>
                  <a:schemeClr val="tx1"/>
                </a:solidFill>
                <a:effectLst/>
                <a:latin typeface="+mn-lt"/>
                <a:ea typeface="+mn-ea"/>
                <a:cs typeface="+mn-cs"/>
              </a:rPr>
              <a:t> and </a:t>
            </a:r>
            <a:r>
              <a:rPr lang="en-US" dirty="0" smtClean="0"/>
              <a:t>@</a:t>
            </a:r>
            <a:r>
              <a:rPr lang="en-US" dirty="0" err="1" smtClean="0"/>
              <a:t>my_attr.setter</a:t>
            </a:r>
            <a:r>
              <a:rPr lang="en-US" sz="1200" b="0" i="0" kern="1200" dirty="0" smtClean="0">
                <a:solidFill>
                  <a:schemeClr val="tx1"/>
                </a:solidFill>
                <a:effectLst/>
                <a:latin typeface="+mn-lt"/>
                <a:ea typeface="+mn-ea"/>
                <a:cs typeface="+mn-cs"/>
              </a:rPr>
              <a:t> is more </a:t>
            </a:r>
            <a:r>
              <a:rPr lang="en-US" sz="1200" b="0" i="0" kern="1200" dirty="0" err="1" smtClean="0">
                <a:solidFill>
                  <a:schemeClr val="tx1"/>
                </a:solidFill>
                <a:effectLst/>
                <a:latin typeface="+mn-lt"/>
                <a:ea typeface="+mn-ea"/>
                <a:cs typeface="+mn-cs"/>
              </a:rPr>
              <a:t>pythonic</a:t>
            </a:r>
            <a:endParaRPr lang="en-US" dirty="0" smtClean="0"/>
          </a:p>
          <a:p>
            <a:endParaRPr lang="en-US" dirty="0" smtClean="0"/>
          </a:p>
          <a:p>
            <a:r>
              <a:rPr lang="en-US" dirty="0" smtClean="0"/>
              <a:t>&gt;&gt;&gt; from p import P</a:t>
            </a:r>
          </a:p>
          <a:p>
            <a:r>
              <a:rPr lang="en-US" dirty="0" smtClean="0"/>
              <a:t>&gt;&gt;&gt; p1 = P(1001) </a:t>
            </a:r>
          </a:p>
          <a:p>
            <a:r>
              <a:rPr lang="en-US" dirty="0" smtClean="0"/>
              <a:t>&gt;&gt;&gt; p1.x</a:t>
            </a:r>
          </a:p>
          <a:p>
            <a:r>
              <a:rPr lang="en-US" dirty="0" smtClean="0"/>
              <a:t>1000 </a:t>
            </a:r>
          </a:p>
          <a:p>
            <a:r>
              <a:rPr lang="en-US" dirty="0" smtClean="0"/>
              <a:t>&gt;&gt;&gt; p1.x = -12</a:t>
            </a:r>
          </a:p>
          <a:p>
            <a:r>
              <a:rPr lang="en-US" dirty="0" smtClean="0"/>
              <a:t>&gt;&gt;&gt; p1.x</a:t>
            </a:r>
          </a:p>
          <a:p>
            <a:r>
              <a:rPr lang="en-US" dirty="0" smtClean="0"/>
              <a:t>0 </a:t>
            </a:r>
          </a:p>
          <a:p>
            <a:r>
              <a:rPr lang="en-US" dirty="0" smtClean="0"/>
              <a:t>&gt;&gt;&gt; </a:t>
            </a:r>
          </a:p>
          <a:p>
            <a:r>
              <a:rPr lang="en-US" dirty="0" smtClean="0"/>
              <a:t>https://www.python-course.eu/python3_properties.php</a:t>
            </a:r>
          </a:p>
          <a:p>
            <a:r>
              <a:rPr lang="en-US" dirty="0" smtClean="0"/>
              <a:t>________________________________________________</a:t>
            </a:r>
          </a:p>
          <a:p>
            <a:r>
              <a:rPr lang="en-US" dirty="0" smtClean="0"/>
              <a:t>class Account(object):</a:t>
            </a:r>
          </a:p>
          <a:p>
            <a:r>
              <a:rPr lang="en-US" dirty="0" smtClean="0"/>
              <a:t>    @property</a:t>
            </a:r>
          </a:p>
          <a:p>
            <a:r>
              <a:rPr lang="en-US" dirty="0" smtClean="0"/>
              <a:t>    </a:t>
            </a:r>
            <a:r>
              <a:rPr lang="en-US" dirty="0" err="1" smtClean="0"/>
              <a:t>def</a:t>
            </a:r>
            <a:r>
              <a:rPr lang="en-US" dirty="0" smtClean="0"/>
              <a:t> email(self):</a:t>
            </a:r>
          </a:p>
          <a:p>
            <a:r>
              <a:rPr lang="en-US" dirty="0" smtClean="0"/>
              <a:t>        return </a:t>
            </a:r>
            <a:r>
              <a:rPr lang="en-US" dirty="0" err="1" smtClean="0"/>
              <a:t>self._email</a:t>
            </a:r>
            <a:endParaRPr lang="en-US" dirty="0" smtClean="0"/>
          </a:p>
          <a:p>
            <a:endParaRPr lang="en-US" dirty="0" smtClean="0"/>
          </a:p>
          <a:p>
            <a:r>
              <a:rPr lang="en-US" dirty="0" smtClean="0"/>
              <a:t>    @</a:t>
            </a:r>
            <a:r>
              <a:rPr lang="en-US" dirty="0" err="1" smtClean="0"/>
              <a:t>email.setter</a:t>
            </a:r>
            <a:endParaRPr lang="en-US" dirty="0" smtClean="0"/>
          </a:p>
          <a:p>
            <a:r>
              <a:rPr lang="en-US" dirty="0" smtClean="0"/>
              <a:t>    </a:t>
            </a:r>
            <a:r>
              <a:rPr lang="en-US" dirty="0" err="1" smtClean="0"/>
              <a:t>def</a:t>
            </a:r>
            <a:r>
              <a:rPr lang="en-US" dirty="0" smtClean="0"/>
              <a:t> email(self, value):</a:t>
            </a:r>
          </a:p>
          <a:p>
            <a:r>
              <a:rPr lang="en-US" dirty="0" smtClean="0"/>
              <a:t>        if '@' not in value:</a:t>
            </a:r>
          </a:p>
          <a:p>
            <a:r>
              <a:rPr lang="en-US" dirty="0" smtClean="0"/>
              <a:t>            raise </a:t>
            </a:r>
            <a:r>
              <a:rPr lang="en-US" dirty="0" err="1" smtClean="0"/>
              <a:t>ValueError</a:t>
            </a:r>
            <a:r>
              <a:rPr lang="en-US" dirty="0" smtClean="0"/>
              <a:t>('Invalid email address.')</a:t>
            </a:r>
          </a:p>
          <a:p>
            <a:r>
              <a:rPr lang="en-US" dirty="0" smtClean="0"/>
              <a:t>        </a:t>
            </a:r>
            <a:r>
              <a:rPr lang="en-US" dirty="0" err="1" smtClean="0"/>
              <a:t>self._email</a:t>
            </a:r>
            <a:r>
              <a:rPr lang="en-US" dirty="0" smtClean="0"/>
              <a:t> = value</a:t>
            </a:r>
          </a:p>
          <a:p>
            <a:r>
              <a:rPr lang="en-US" dirty="0" smtClean="0"/>
              <a:t>then the user of the class does not expect that assigning a value to the property could cause an exception:</a:t>
            </a:r>
          </a:p>
          <a:p>
            <a:endParaRPr lang="en-US" dirty="0" smtClean="0"/>
          </a:p>
          <a:p>
            <a:r>
              <a:rPr lang="en-US" dirty="0" smtClean="0"/>
              <a:t>a = Account()</a:t>
            </a:r>
          </a:p>
          <a:p>
            <a:r>
              <a:rPr lang="en-US" dirty="0" err="1" smtClean="0"/>
              <a:t>a.email</a:t>
            </a:r>
            <a:r>
              <a:rPr lang="en-US" dirty="0" smtClean="0"/>
              <a:t> = '</a:t>
            </a:r>
            <a:r>
              <a:rPr lang="en-US" dirty="0" err="1" smtClean="0"/>
              <a:t>badaddress</a:t>
            </a:r>
            <a:r>
              <a:rPr lang="en-US" dirty="0" smtClean="0"/>
              <a:t>'</a:t>
            </a:r>
          </a:p>
          <a:p>
            <a:pPr marL="171450" indent="-171450">
              <a:buFont typeface="Wingdings" panose="05000000000000000000" pitchFamily="2" charset="2"/>
              <a:buChar char="à"/>
            </a:pPr>
            <a:r>
              <a:rPr lang="en-US" dirty="0" err="1" smtClean="0"/>
              <a:t>ValueError</a:t>
            </a:r>
            <a:r>
              <a:rPr lang="en-US" dirty="0" smtClean="0"/>
              <a:t>: Invalid email address.</a:t>
            </a:r>
          </a:p>
          <a:p>
            <a:pPr marL="171450" indent="-171450">
              <a:buFont typeface="Wingdings" panose="05000000000000000000" pitchFamily="2" charset="2"/>
              <a:buChar char="à"/>
            </a:pPr>
            <a:endParaRPr lang="en-US" dirty="0" smtClean="0"/>
          </a:p>
          <a:p>
            <a:pPr marL="171450" indent="-171450">
              <a:buFont typeface="Wingdings" panose="05000000000000000000" pitchFamily="2" charset="2"/>
              <a:buChar char="à"/>
            </a:pPr>
            <a:r>
              <a:rPr lang="en-US" dirty="0" smtClean="0"/>
              <a:t>_____________________</a:t>
            </a:r>
          </a:p>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33</a:t>
            </a:fld>
            <a:endParaRPr lang="en-US"/>
          </a:p>
        </p:txBody>
      </p:sp>
    </p:spTree>
    <p:extLst>
      <p:ext uri="{BB962C8B-B14F-4D97-AF65-F5344CB8AC3E}">
        <p14:creationId xmlns:p14="http://schemas.microsoft.com/office/powerpoint/2010/main" val="2040186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34</a:t>
            </a:fld>
            <a:endParaRPr lang="en-US"/>
          </a:p>
        </p:txBody>
      </p:sp>
    </p:spTree>
    <p:extLst>
      <p:ext uri="{BB962C8B-B14F-4D97-AF65-F5344CB8AC3E}">
        <p14:creationId xmlns:p14="http://schemas.microsoft.com/office/powerpoint/2010/main" val="3772570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classic example is the </a:t>
            </a:r>
            <a:r>
              <a:rPr lang="en-US" dirty="0" smtClean="0"/>
              <a:t>Shape</a:t>
            </a:r>
            <a:r>
              <a:rPr lang="en-US" sz="1200" b="0" i="0" kern="1200" dirty="0" smtClean="0">
                <a:solidFill>
                  <a:schemeClr val="tx1"/>
                </a:solidFill>
                <a:effectLst/>
                <a:latin typeface="+mn-lt"/>
                <a:ea typeface="+mn-ea"/>
                <a:cs typeface="+mn-cs"/>
              </a:rPr>
              <a:t> class and all the classes that can inherit from it (square, circle, dodecahedron, irregular polygon, splat and so on).</a:t>
            </a:r>
          </a:p>
          <a:p>
            <a:endParaRPr lang="en-US" dirty="0" smtClean="0"/>
          </a:p>
          <a:p>
            <a:r>
              <a:rPr lang="en-US" dirty="0" smtClean="0"/>
              <a:t>Sometimes an object comes in many types or forms. If we have a button, there are many different draw outputs (round button, check button, square button, button with image) but they do share the same logic: </a:t>
            </a:r>
            <a:r>
              <a:rPr lang="en-US" dirty="0" err="1" smtClean="0"/>
              <a:t>onClick</a:t>
            </a:r>
            <a:r>
              <a:rPr lang="en-US" dirty="0" smtClean="0"/>
              <a:t>().  We access them using the same method . This idea is called Polymorphism.</a:t>
            </a:r>
          </a:p>
          <a:p>
            <a:endParaRPr lang="en-US" dirty="0" smtClean="0"/>
          </a:p>
          <a:p>
            <a:r>
              <a:rPr lang="en-US" dirty="0" smtClean="0"/>
              <a:t>class Animal:</a:t>
            </a:r>
          </a:p>
          <a:p>
            <a:r>
              <a:rPr lang="en-US" dirty="0" smtClean="0"/>
              <a:t>    </a:t>
            </a:r>
            <a:r>
              <a:rPr lang="en-US" dirty="0" err="1" smtClean="0"/>
              <a:t>def</a:t>
            </a:r>
            <a:r>
              <a:rPr lang="en-US" dirty="0" smtClean="0"/>
              <a:t> __</a:t>
            </a:r>
            <a:r>
              <a:rPr lang="en-US" dirty="0" err="1" smtClean="0"/>
              <a:t>init</a:t>
            </a:r>
            <a:r>
              <a:rPr lang="en-US" dirty="0" smtClean="0"/>
              <a:t>__(self, name):    # Constructor of the class</a:t>
            </a:r>
          </a:p>
          <a:p>
            <a:r>
              <a:rPr lang="en-US" dirty="0" smtClean="0"/>
              <a:t>        self.name = name</a:t>
            </a:r>
          </a:p>
          <a:p>
            <a:r>
              <a:rPr lang="en-US" dirty="0" smtClean="0"/>
              <a:t>    </a:t>
            </a:r>
            <a:r>
              <a:rPr lang="en-US" dirty="0" err="1" smtClean="0"/>
              <a:t>def</a:t>
            </a:r>
            <a:r>
              <a:rPr lang="en-US" dirty="0" smtClean="0"/>
              <a:t> talk(self):              # Abstract method, defined by convention only</a:t>
            </a:r>
          </a:p>
          <a:p>
            <a:r>
              <a:rPr lang="en-US" dirty="0" smtClean="0"/>
              <a:t>        raise </a:t>
            </a:r>
            <a:r>
              <a:rPr lang="en-US" dirty="0" err="1" smtClean="0"/>
              <a:t>NotImplementedError</a:t>
            </a:r>
            <a:r>
              <a:rPr lang="en-US" dirty="0" smtClean="0"/>
              <a:t>("Subclass must implement abstract method")</a:t>
            </a:r>
          </a:p>
          <a:p>
            <a:endParaRPr lang="en-US" dirty="0" smtClean="0"/>
          </a:p>
          <a:p>
            <a:r>
              <a:rPr lang="en-US" dirty="0" smtClean="0"/>
              <a:t>class Cat(Animal):</a:t>
            </a:r>
          </a:p>
          <a:p>
            <a:r>
              <a:rPr lang="en-US" dirty="0" smtClean="0"/>
              <a:t>    </a:t>
            </a:r>
            <a:r>
              <a:rPr lang="en-US" dirty="0" err="1" smtClean="0"/>
              <a:t>def</a:t>
            </a:r>
            <a:r>
              <a:rPr lang="en-US" dirty="0" smtClean="0"/>
              <a:t> talk(self):</a:t>
            </a:r>
          </a:p>
          <a:p>
            <a:r>
              <a:rPr lang="en-US" dirty="0" smtClean="0"/>
              <a:t>        return 'Meow!'</a:t>
            </a:r>
          </a:p>
          <a:p>
            <a:endParaRPr lang="en-US" dirty="0" smtClean="0"/>
          </a:p>
          <a:p>
            <a:r>
              <a:rPr lang="en-US" dirty="0" smtClean="0"/>
              <a:t>class Dog(Animal):</a:t>
            </a:r>
          </a:p>
          <a:p>
            <a:r>
              <a:rPr lang="en-US" dirty="0" smtClean="0"/>
              <a:t>    </a:t>
            </a:r>
            <a:r>
              <a:rPr lang="en-US" dirty="0" err="1" smtClean="0"/>
              <a:t>def</a:t>
            </a:r>
            <a:r>
              <a:rPr lang="en-US" dirty="0" smtClean="0"/>
              <a:t> talk(self):</a:t>
            </a:r>
          </a:p>
          <a:p>
            <a:r>
              <a:rPr lang="en-US" dirty="0" smtClean="0"/>
              <a:t>        return 'Woof! Woof!'</a:t>
            </a:r>
          </a:p>
          <a:p>
            <a:endParaRPr lang="en-US" dirty="0" smtClean="0"/>
          </a:p>
          <a:p>
            <a:r>
              <a:rPr lang="en-US" dirty="0" smtClean="0"/>
              <a:t>animals = [Cat('Missy'),</a:t>
            </a:r>
          </a:p>
          <a:p>
            <a:r>
              <a:rPr lang="en-US" dirty="0" smtClean="0"/>
              <a:t>           Cat('Mr. </a:t>
            </a:r>
            <a:r>
              <a:rPr lang="en-US" dirty="0" err="1" smtClean="0"/>
              <a:t>Mistoffelees</a:t>
            </a:r>
            <a:r>
              <a:rPr lang="en-US" dirty="0" smtClean="0"/>
              <a:t>'),</a:t>
            </a:r>
          </a:p>
          <a:p>
            <a:r>
              <a:rPr lang="en-US" dirty="0" smtClean="0"/>
              <a:t>           Dog('Lassie')]</a:t>
            </a:r>
          </a:p>
          <a:p>
            <a:endParaRPr lang="en-US" dirty="0" smtClean="0"/>
          </a:p>
          <a:p>
            <a:r>
              <a:rPr lang="en-US" dirty="0" smtClean="0"/>
              <a:t>for animal in animals:</a:t>
            </a:r>
          </a:p>
          <a:p>
            <a:r>
              <a:rPr lang="en-US" dirty="0" smtClean="0"/>
              <a:t>    print animal.name + ': ' + </a:t>
            </a:r>
            <a:r>
              <a:rPr lang="en-US" dirty="0" err="1" smtClean="0"/>
              <a:t>animal.talk</a:t>
            </a:r>
            <a:r>
              <a:rPr lang="en-US" dirty="0" smtClean="0"/>
              <a:t>()</a:t>
            </a:r>
          </a:p>
          <a:p>
            <a:endParaRPr lang="en-US" dirty="0" smtClean="0"/>
          </a:p>
          <a:p>
            <a:r>
              <a:rPr lang="en-US" dirty="0" smtClean="0"/>
              <a:t># prints the following:</a:t>
            </a:r>
          </a:p>
          <a:p>
            <a:r>
              <a:rPr lang="en-US" dirty="0" smtClean="0"/>
              <a:t>#</a:t>
            </a:r>
          </a:p>
          <a:p>
            <a:r>
              <a:rPr lang="en-US" dirty="0" smtClean="0"/>
              <a:t># Missy: Meow!</a:t>
            </a:r>
          </a:p>
          <a:p>
            <a:r>
              <a:rPr lang="en-US" dirty="0" smtClean="0"/>
              <a:t># Mr. </a:t>
            </a:r>
            <a:r>
              <a:rPr lang="en-US" dirty="0" err="1" smtClean="0"/>
              <a:t>Mistoffelees</a:t>
            </a:r>
            <a:r>
              <a:rPr lang="en-US" dirty="0" smtClean="0"/>
              <a:t>: Meow!</a:t>
            </a:r>
          </a:p>
          <a:p>
            <a:r>
              <a:rPr lang="en-US" dirty="0" smtClean="0"/>
              <a:t># Lassie: Woof! Woof!</a:t>
            </a:r>
          </a:p>
        </p:txBody>
      </p:sp>
      <p:sp>
        <p:nvSpPr>
          <p:cNvPr id="4" name="Slide Number Placeholder 3"/>
          <p:cNvSpPr>
            <a:spLocks noGrp="1"/>
          </p:cNvSpPr>
          <p:nvPr>
            <p:ph type="sldNum" sz="quarter" idx="10"/>
          </p:nvPr>
        </p:nvSpPr>
        <p:spPr/>
        <p:txBody>
          <a:bodyPr/>
          <a:lstStyle/>
          <a:p>
            <a:fld id="{257FE32B-5B86-4BB5-B922-A36980673737}" type="slidenum">
              <a:rPr lang="en-US" smtClean="0"/>
              <a:t>36</a:t>
            </a:fld>
            <a:endParaRPr lang="en-US"/>
          </a:p>
        </p:txBody>
      </p:sp>
    </p:spTree>
    <p:extLst>
      <p:ext uri="{BB962C8B-B14F-4D97-AF65-F5344CB8AC3E}">
        <p14:creationId xmlns:p14="http://schemas.microsoft.com/office/powerpoint/2010/main" val="3847826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39</a:t>
            </a:fld>
            <a:endParaRPr lang="en-US"/>
          </a:p>
        </p:txBody>
      </p:sp>
    </p:spTree>
    <p:extLst>
      <p:ext uri="{BB962C8B-B14F-4D97-AF65-F5344CB8AC3E}">
        <p14:creationId xmlns:p14="http://schemas.microsoft.com/office/powerpoint/2010/main" val="3430455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40</a:t>
            </a:fld>
            <a:endParaRPr lang="en-US"/>
          </a:p>
        </p:txBody>
      </p:sp>
    </p:spTree>
    <p:extLst>
      <p:ext uri="{BB962C8B-B14F-4D97-AF65-F5344CB8AC3E}">
        <p14:creationId xmlns:p14="http://schemas.microsoft.com/office/powerpoint/2010/main" val="88792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5</a:t>
            </a:fld>
            <a:endParaRPr lang="en-US"/>
          </a:p>
        </p:txBody>
      </p:sp>
    </p:spTree>
    <p:extLst>
      <p:ext uri="{BB962C8B-B14F-4D97-AF65-F5344CB8AC3E}">
        <p14:creationId xmlns:p14="http://schemas.microsoft.com/office/powerpoint/2010/main" val="3463274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6</a:t>
            </a:fld>
            <a:endParaRPr lang="en-US"/>
          </a:p>
        </p:txBody>
      </p:sp>
    </p:spTree>
    <p:extLst>
      <p:ext uri="{BB962C8B-B14F-4D97-AF65-F5344CB8AC3E}">
        <p14:creationId xmlns:p14="http://schemas.microsoft.com/office/powerpoint/2010/main" val="2648368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7</a:t>
            </a:fld>
            <a:endParaRPr lang="en-US"/>
          </a:p>
        </p:txBody>
      </p:sp>
    </p:spTree>
    <p:extLst>
      <p:ext uri="{BB962C8B-B14F-4D97-AF65-F5344CB8AC3E}">
        <p14:creationId xmlns:p14="http://schemas.microsoft.com/office/powerpoint/2010/main" val="3362587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8</a:t>
            </a:fld>
            <a:endParaRPr lang="en-US"/>
          </a:p>
        </p:txBody>
      </p:sp>
    </p:spTree>
    <p:extLst>
      <p:ext uri="{BB962C8B-B14F-4D97-AF65-F5344CB8AC3E}">
        <p14:creationId xmlns:p14="http://schemas.microsoft.com/office/powerpoint/2010/main" val="341577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10</a:t>
            </a:fld>
            <a:endParaRPr lang="en-US"/>
          </a:p>
        </p:txBody>
      </p:sp>
    </p:spTree>
    <p:extLst>
      <p:ext uri="{BB962C8B-B14F-4D97-AF65-F5344CB8AC3E}">
        <p14:creationId xmlns:p14="http://schemas.microsoft.com/office/powerpoint/2010/main" val="4159752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11</a:t>
            </a:fld>
            <a:endParaRPr lang="en-US"/>
          </a:p>
        </p:txBody>
      </p:sp>
    </p:spTree>
    <p:extLst>
      <p:ext uri="{BB962C8B-B14F-4D97-AF65-F5344CB8AC3E}">
        <p14:creationId xmlns:p14="http://schemas.microsoft.com/office/powerpoint/2010/main" val="2720492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12</a:t>
            </a:fld>
            <a:endParaRPr lang="en-US"/>
          </a:p>
        </p:txBody>
      </p:sp>
    </p:spTree>
    <p:extLst>
      <p:ext uri="{BB962C8B-B14F-4D97-AF65-F5344CB8AC3E}">
        <p14:creationId xmlns:p14="http://schemas.microsoft.com/office/powerpoint/2010/main" val="1652089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r>
              <a:rPr lang="uk-UA" dirty="0"/>
              <a:t/>
            </a:r>
            <a:br>
              <a:rPr lang="uk-UA" dirty="0"/>
            </a:br>
            <a:r>
              <a:rPr lang="en-US" dirty="0"/>
              <a:t>TO</a:t>
            </a:r>
            <a:r>
              <a:rPr lang="uk-UA" dirty="0"/>
              <a:t> </a:t>
            </a:r>
            <a:r>
              <a:rPr lang="en-US" dirty="0"/>
              <a:t>BE</a:t>
            </a:r>
            <a:r>
              <a:rPr lang="uk-UA" dirty="0"/>
              <a:t> </a:t>
            </a:r>
            <a:r>
              <a:rPr lang="en-US" dirty="0"/>
              <a:t>CAPI</a:t>
            </a:r>
            <a:r>
              <a:rPr lang="uk-UA" dirty="0"/>
              <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a:t>
            </a:r>
            <a:r>
              <a:rPr lang="uk-UA" dirty="0"/>
              <a:t> С</a:t>
            </a:r>
            <a:r>
              <a:rPr lang="en-US" dirty="0"/>
              <a:t>APITA</a:t>
            </a:r>
            <a:r>
              <a:rPr lang="uk-UA" dirty="0"/>
              <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478058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9062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r>
              <a:rPr lang="uk-UA" dirty="0"/>
              <a:t/>
            </a:r>
            <a:br>
              <a:rPr lang="uk-UA" dirty="0"/>
            </a:br>
            <a:r>
              <a:rPr lang="en-US" dirty="0"/>
              <a:t>TO</a:t>
            </a:r>
            <a:r>
              <a:rPr lang="uk-UA" dirty="0"/>
              <a:t> </a:t>
            </a:r>
            <a:r>
              <a:rPr lang="en-US" dirty="0"/>
              <a:t>BE</a:t>
            </a:r>
            <a:r>
              <a:rPr lang="uk-UA" dirty="0"/>
              <a:t> </a:t>
            </a:r>
            <a:r>
              <a:rPr lang="en-US" dirty="0"/>
              <a:t>CAPI</a:t>
            </a:r>
            <a:r>
              <a:rPr lang="uk-UA" dirty="0"/>
              <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84278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a:t>
            </a:r>
            <a:r>
              <a:rPr lang="uk-UA" dirty="0"/>
              <a:t> С</a:t>
            </a:r>
            <a:r>
              <a:rPr lang="en-US" dirty="0"/>
              <a:t>APITA</a:t>
            </a:r>
            <a:r>
              <a:rPr lang="uk-UA" dirty="0"/>
              <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5463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14088606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635043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307200" y="1447801"/>
            <a:ext cx="10972800" cy="4525963"/>
          </a:xfrm>
          <a:prstGeom prst="rect">
            <a:avLst/>
          </a:prstGeom>
        </p:spPr>
        <p:txBody>
          <a:bodyPr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3"/>
          <p:cNvSpPr>
            <a:spLocks noGrp="1"/>
          </p:cNvSpPr>
          <p:nvPr>
            <p:ph type="title"/>
          </p:nvPr>
        </p:nvSpPr>
        <p:spPr>
          <a:xfrm>
            <a:off x="307200" y="0"/>
            <a:ext cx="109728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endParaRPr lang="uk-UA" dirty="0"/>
          </a:p>
        </p:txBody>
      </p:sp>
      <p:sp>
        <p:nvSpPr>
          <p:cNvPr id="4" name="Slide Number Placeholder 5">
            <a:extLst>
              <a:ext uri="{FF2B5EF4-FFF2-40B4-BE49-F238E27FC236}">
                <a16:creationId xmlns:a16="http://schemas.microsoft.com/office/drawing/2014/main" id="{DAD26DAE-CEB6-4838-B348-3780174E865E}"/>
              </a:ext>
            </a:extLst>
          </p:cNvPr>
          <p:cNvSpPr>
            <a:spLocks noGrp="1"/>
          </p:cNvSpPr>
          <p:nvPr>
            <p:ph type="sldNum" sz="quarter" idx="10"/>
          </p:nvPr>
        </p:nvSpPr>
        <p:spPr>
          <a:xfrm>
            <a:off x="9072033" y="6443663"/>
            <a:ext cx="2844800" cy="360362"/>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a:defRPr/>
            </a:pPr>
            <a:fld id="{44499426-F32C-49EE-8436-0AA6AF0E293D}" type="slidenum">
              <a:rPr lang="uk-UA"/>
              <a:pPr>
                <a:defRPr/>
              </a:pPr>
              <a:t>‹#›</a:t>
            </a:fld>
            <a:endParaRPr lang="uk-UA"/>
          </a:p>
        </p:txBody>
      </p:sp>
    </p:spTree>
    <p:extLst>
      <p:ext uri="{BB962C8B-B14F-4D97-AF65-F5344CB8AC3E}">
        <p14:creationId xmlns:p14="http://schemas.microsoft.com/office/powerpoint/2010/main" val="33706088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914400"/>
            <a:ext cx="11582400" cy="609600"/>
          </a:xfrm>
        </p:spPr>
        <p:txBody>
          <a:bodyPr/>
          <a:lstStyle/>
          <a:p>
            <a:r>
              <a:rPr lang="en-US"/>
              <a:t>Click to edit Master title style</a:t>
            </a:r>
            <a:endParaRPr lang="uk-UA"/>
          </a:p>
        </p:txBody>
      </p:sp>
      <p:sp>
        <p:nvSpPr>
          <p:cNvPr id="3" name="Table Placeholder 2"/>
          <p:cNvSpPr>
            <a:spLocks noGrp="1"/>
          </p:cNvSpPr>
          <p:nvPr>
            <p:ph type="tbl" idx="1"/>
          </p:nvPr>
        </p:nvSpPr>
        <p:spPr>
          <a:xfrm>
            <a:off x="304800" y="1828800"/>
            <a:ext cx="11582400" cy="4724400"/>
          </a:xfrm>
        </p:spPr>
        <p:txBody>
          <a:bodyPr/>
          <a:lstStyle/>
          <a:p>
            <a:pPr lvl="0"/>
            <a:endParaRPr lang="uk-UA" noProof="0"/>
          </a:p>
        </p:txBody>
      </p:sp>
    </p:spTree>
    <p:extLst>
      <p:ext uri="{BB962C8B-B14F-4D97-AF65-F5344CB8AC3E}">
        <p14:creationId xmlns:p14="http://schemas.microsoft.com/office/powerpoint/2010/main" val="3164809040"/>
      </p:ext>
    </p:extLst>
  </p:cSld>
  <p:clrMapOvr>
    <a:masterClrMapping/>
  </p:clrMapOvr>
  <p:transition advTm="500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uk-U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Tree>
    <p:extLst>
      <p:ext uri="{BB962C8B-B14F-4D97-AF65-F5344CB8AC3E}">
        <p14:creationId xmlns:p14="http://schemas.microsoft.com/office/powerpoint/2010/main" val="3455441498"/>
      </p:ext>
    </p:extLst>
  </p:cSld>
  <p:clrMapOvr>
    <a:masterClrMapping/>
  </p:clrMapOvr>
  <p:transition advTm="500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2" y="1233488"/>
            <a:ext cx="11355761" cy="525970"/>
          </a:xfrm>
          <a:prstGeom prst="rect">
            <a:avLst/>
          </a:prstGeom>
        </p:spPr>
        <p:txBody>
          <a:bodyPr>
            <a:noAutofit/>
          </a:bodyPr>
          <a:lstStyle>
            <a:lvl1pPr>
              <a:defRPr sz="3500">
                <a:solidFill>
                  <a:srgbClr val="171B65"/>
                </a:solidFill>
              </a:defRPr>
            </a:lvl1pPr>
          </a:lstStyle>
          <a:p>
            <a:r>
              <a:rPr lang="en-US" dirty="0"/>
              <a:t>Click to add title</a:t>
            </a:r>
            <a:endParaRPr lang="uk-UA" dirty="0"/>
          </a:p>
        </p:txBody>
      </p:sp>
      <p:sp>
        <p:nvSpPr>
          <p:cNvPr id="11" name="Content Placeholder 4"/>
          <p:cNvSpPr>
            <a:spLocks noGrp="1"/>
          </p:cNvSpPr>
          <p:nvPr>
            <p:ph sz="half" idx="10" hasCustomPrompt="1"/>
          </p:nvPr>
        </p:nvSpPr>
        <p:spPr>
          <a:xfrm>
            <a:off x="412200" y="2034652"/>
            <a:ext cx="11352277" cy="4351338"/>
          </a:xfrm>
        </p:spPr>
        <p:txBody>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 level</a:t>
            </a:r>
          </a:p>
          <a:p>
            <a:endParaRPr lang="uk-UA" dirty="0"/>
          </a:p>
        </p:txBody>
      </p:sp>
    </p:spTree>
    <p:extLst>
      <p:ext uri="{BB962C8B-B14F-4D97-AF65-F5344CB8AC3E}">
        <p14:creationId xmlns:p14="http://schemas.microsoft.com/office/powerpoint/2010/main" val="3203282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8300" b="12730"/>
          <a:stretch/>
        </p:blipFill>
        <p:spPr>
          <a:xfrm>
            <a:off x="261387" y="1233488"/>
            <a:ext cx="11658469" cy="5363255"/>
          </a:xfrm>
          <a:prstGeom prst="rect">
            <a:avLst/>
          </a:prstGeom>
        </p:spPr>
      </p:pic>
      <p:sp>
        <p:nvSpPr>
          <p:cNvPr id="8" name="Подзаголовок 2"/>
          <p:cNvSpPr>
            <a:spLocks noGrp="1"/>
          </p:cNvSpPr>
          <p:nvPr>
            <p:ph type="subTitle" idx="1" hasCustomPrompt="1"/>
          </p:nvPr>
        </p:nvSpPr>
        <p:spPr>
          <a:xfrm>
            <a:off x="1188725" y="4741589"/>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1188723" y="5434552"/>
            <a:ext cx="10731133" cy="924707"/>
          </a:xfrm>
          <a:prstGeom prst="rect">
            <a:avLst/>
          </a:prstGeom>
        </p:spPr>
        <p:txBody>
          <a:bodyPr anchor="b">
            <a:normAutofit/>
          </a:bodyPr>
          <a:lstStyle>
            <a:lvl1pPr marL="0" indent="0" algn="l">
              <a:defRPr sz="6500" baseline="0">
                <a:solidFill>
                  <a:schemeClr val="bg1"/>
                </a:solidFill>
              </a:defRPr>
            </a:lvl1pPr>
          </a:lstStyle>
          <a:p>
            <a:r>
              <a:rPr lang="en-US" dirty="0"/>
              <a:t>Click to add title 65 </a:t>
            </a:r>
            <a:r>
              <a:rPr lang="en-US" dirty="0" err="1"/>
              <a:t>pt</a:t>
            </a:r>
            <a:endParaRPr lang="uk-UA" dirty="0"/>
          </a:p>
        </p:txBody>
      </p:sp>
    </p:spTree>
    <p:extLst>
      <p:ext uri="{BB962C8B-B14F-4D97-AF65-F5344CB8AC3E}">
        <p14:creationId xmlns:p14="http://schemas.microsoft.com/office/powerpoint/2010/main" val="1183026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image" Target="../media/image3.emf"/><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8"/>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 id="2147483689" r:id="rId15"/>
    <p:sldLayoutId id="214748369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3"/>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 id="2147483690" r:id="rId15"/>
    <p:sldLayoutId id="2147483692" r:id="rId16"/>
    <p:sldLayoutId id="2147483693" r:id="rId17"/>
    <p:sldLayoutId id="2147483694" r:id="rId18"/>
    <p:sldLayoutId id="2147483695" r:id="rId19"/>
    <p:sldLayoutId id="2147483696" r:id="rId20"/>
    <p:sldLayoutId id="2147483697"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0" dirty="0"/>
              <a:t>OOP</a:t>
            </a:r>
            <a:r>
              <a:rPr lang="en-US" dirty="0"/>
              <a:t/>
            </a:r>
            <a:br>
              <a:rPr lang="en-US" dirty="0"/>
            </a:br>
            <a:r>
              <a:rPr lang="en-US" sz="12000" dirty="0"/>
              <a:t>INTRODUCTION</a:t>
            </a:r>
          </a:p>
        </p:txBody>
      </p:sp>
    </p:spTree>
    <p:extLst>
      <p:ext uri="{BB962C8B-B14F-4D97-AF65-F5344CB8AC3E}">
        <p14:creationId xmlns:p14="http://schemas.microsoft.com/office/powerpoint/2010/main" val="1552756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592458"/>
            <a:ext cx="11355761" cy="525970"/>
          </a:xfrm>
        </p:spPr>
        <p:txBody>
          <a:bodyPr/>
          <a:lstStyle/>
          <a:p>
            <a:r>
              <a:rPr lang="en-US" b="1" dirty="0"/>
              <a:t>Methods</a:t>
            </a:r>
            <a:endParaRPr lang="uk-UA" b="1" dirty="0"/>
          </a:p>
        </p:txBody>
      </p:sp>
      <p:sp>
        <p:nvSpPr>
          <p:cNvPr id="3" name="Content Placeholder 2"/>
          <p:cNvSpPr>
            <a:spLocks noGrp="1"/>
          </p:cNvSpPr>
          <p:nvPr>
            <p:ph sz="half" idx="10"/>
          </p:nvPr>
        </p:nvSpPr>
        <p:spPr>
          <a:xfrm>
            <a:off x="408716" y="1555681"/>
            <a:ext cx="11352277" cy="4351338"/>
          </a:xfrm>
        </p:spPr>
        <p:txBody>
          <a:bodyPr/>
          <a:lstStyle/>
          <a:p>
            <a:pPr marL="0" indent="0">
              <a:buNone/>
            </a:pPr>
            <a:r>
              <a:rPr lang="en-US" dirty="0"/>
              <a:t>Syntax of a method has no difference from the description of a function, except for its position within a class and specific first formal parameter </a:t>
            </a:r>
            <a:r>
              <a:rPr lang="en-US" b="1" dirty="0"/>
              <a:t>self</a:t>
            </a:r>
            <a:r>
              <a:rPr lang="en-US" dirty="0"/>
              <a:t>, using which the inside of the method can be invoked the class instance itself (the name of self is a convention that Python developers follow to): </a:t>
            </a:r>
          </a:p>
          <a:p>
            <a:endParaRPr lang="uk-UA" dirty="0"/>
          </a:p>
        </p:txBody>
      </p:sp>
      <p:sp>
        <p:nvSpPr>
          <p:cNvPr id="5" name="Text Box 5"/>
          <p:cNvSpPr txBox="1">
            <a:spLocks noChangeArrowheads="1"/>
          </p:cNvSpPr>
          <p:nvPr/>
        </p:nvSpPr>
        <p:spPr bwMode="auto">
          <a:xfrm>
            <a:off x="2358804" y="3634616"/>
            <a:ext cx="7848600" cy="1015663"/>
          </a:xfrm>
          <a:prstGeom prst="rect">
            <a:avLst/>
          </a:prstGeom>
          <a:solidFill>
            <a:schemeClr val="bg1">
              <a:alpha val="50195"/>
            </a:schemeClr>
          </a:solidFill>
          <a:ln w="9525">
            <a:solidFill>
              <a:schemeClr val="accent6"/>
            </a:solidFill>
            <a:prstDash val="solid"/>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b="1" dirty="0">
                <a:solidFill>
                  <a:srgbClr val="0070C0"/>
                </a:solidFill>
                <a:latin typeface="Consolas" panose="020B0609020204030204" pitchFamily="49" charset="0"/>
              </a:rPr>
              <a:t>class</a:t>
            </a:r>
            <a:r>
              <a:rPr lang="en-US" altLang="uk-UA" b="1" dirty="0">
                <a:latin typeface="Consolas" panose="020B0609020204030204" pitchFamily="49" charset="0"/>
              </a:rPr>
              <a:t> </a:t>
            </a:r>
            <a:r>
              <a:rPr lang="en-US" altLang="uk-UA" b="1" dirty="0" err="1">
                <a:latin typeface="Consolas" panose="020B0609020204030204" pitchFamily="49" charset="0"/>
              </a:rPr>
              <a:t>MyClass</a:t>
            </a:r>
            <a:r>
              <a:rPr lang="en-US" altLang="uk-UA" b="1" dirty="0">
                <a:latin typeface="Consolas" panose="020B0609020204030204" pitchFamily="49" charset="0"/>
              </a:rPr>
              <a:t>(object):</a:t>
            </a:r>
          </a:p>
          <a:p>
            <a:pPr lvl="1" eaLnBrk="1" hangingPunct="1"/>
            <a:r>
              <a:rPr lang="en-US" altLang="uk-UA" b="1" dirty="0">
                <a:latin typeface="Consolas" panose="020B0609020204030204" pitchFamily="49" charset="0"/>
              </a:rPr>
              <a:t>    </a:t>
            </a:r>
            <a:r>
              <a:rPr lang="en-US" altLang="uk-UA" b="1" dirty="0" err="1">
                <a:solidFill>
                  <a:srgbClr val="0070C0"/>
                </a:solidFill>
                <a:latin typeface="Consolas" panose="020B0609020204030204" pitchFamily="49" charset="0"/>
              </a:rPr>
              <a:t>def</a:t>
            </a:r>
            <a:r>
              <a:rPr lang="en-US" altLang="uk-UA" b="1" dirty="0">
                <a:latin typeface="Consolas" panose="020B0609020204030204" pitchFamily="49" charset="0"/>
              </a:rPr>
              <a:t> </a:t>
            </a:r>
            <a:r>
              <a:rPr lang="en-US" altLang="uk-UA" b="1" dirty="0" err="1">
                <a:latin typeface="Consolas" panose="020B0609020204030204" pitchFamily="49" charset="0"/>
              </a:rPr>
              <a:t>mymethod</a:t>
            </a:r>
            <a:r>
              <a:rPr lang="en-US" altLang="uk-UA" b="1" dirty="0">
                <a:latin typeface="Consolas" panose="020B0609020204030204" pitchFamily="49" charset="0"/>
              </a:rPr>
              <a:t>(</a:t>
            </a:r>
            <a:r>
              <a:rPr lang="en-US" altLang="uk-UA" b="1" dirty="0">
                <a:solidFill>
                  <a:schemeClr val="bg2">
                    <a:lumMod val="50000"/>
                  </a:schemeClr>
                </a:solidFill>
                <a:latin typeface="Consolas" panose="020B0609020204030204" pitchFamily="49" charset="0"/>
              </a:rPr>
              <a:t>self</a:t>
            </a:r>
            <a:r>
              <a:rPr lang="en-US" altLang="uk-UA" b="1" dirty="0">
                <a:latin typeface="Consolas" panose="020B0609020204030204" pitchFamily="49" charset="0"/>
              </a:rPr>
              <a:t>, x):</a:t>
            </a:r>
          </a:p>
          <a:p>
            <a:pPr lvl="1" eaLnBrk="1" hangingPunct="1"/>
            <a:r>
              <a:rPr lang="en-US" altLang="uk-UA" b="1" dirty="0">
                <a:latin typeface="Consolas" panose="020B0609020204030204" pitchFamily="49" charset="0"/>
              </a:rPr>
              <a:t>        </a:t>
            </a:r>
            <a:r>
              <a:rPr lang="en-US" altLang="uk-UA" b="1" dirty="0">
                <a:solidFill>
                  <a:srgbClr val="0070C0"/>
                </a:solidFill>
                <a:latin typeface="Consolas" panose="020B0609020204030204" pitchFamily="49" charset="0"/>
              </a:rPr>
              <a:t>return</a:t>
            </a:r>
            <a:r>
              <a:rPr lang="en-US" altLang="uk-UA" b="1" dirty="0">
                <a:latin typeface="Consolas" panose="020B0609020204030204" pitchFamily="49" charset="0"/>
              </a:rPr>
              <a:t> x == </a:t>
            </a:r>
            <a:r>
              <a:rPr lang="en-US" altLang="uk-UA" b="1" dirty="0" err="1">
                <a:solidFill>
                  <a:schemeClr val="bg2">
                    <a:lumMod val="50000"/>
                  </a:schemeClr>
                </a:solidFill>
                <a:latin typeface="Consolas" panose="020B0609020204030204" pitchFamily="49" charset="0"/>
              </a:rPr>
              <a:t>self</a:t>
            </a:r>
            <a:r>
              <a:rPr lang="en-US" altLang="uk-UA" b="1" dirty="0" err="1">
                <a:latin typeface="Consolas" panose="020B0609020204030204" pitchFamily="49" charset="0"/>
              </a:rPr>
              <a:t>._x</a:t>
            </a:r>
            <a:endParaRPr lang="en-US" altLang="uk-UA" b="1" dirty="0">
              <a:latin typeface="Consolas" panose="020B0609020204030204" pitchFamily="49" charset="0"/>
            </a:endParaRPr>
          </a:p>
        </p:txBody>
      </p:sp>
    </p:spTree>
    <p:extLst>
      <p:ext uri="{BB962C8B-B14F-4D97-AF65-F5344CB8AC3E}">
        <p14:creationId xmlns:p14="http://schemas.microsoft.com/office/powerpoint/2010/main" val="20663979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592458"/>
            <a:ext cx="11355761" cy="525970"/>
          </a:xfrm>
        </p:spPr>
        <p:txBody>
          <a:bodyPr/>
          <a:lstStyle/>
          <a:p>
            <a:r>
              <a:rPr lang="en-US" b="1" dirty="0" smtClean="0"/>
              <a:t>Parameter self</a:t>
            </a:r>
            <a:endParaRPr lang="uk-UA" b="1"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89" y="1628972"/>
            <a:ext cx="8460637" cy="3727585"/>
          </a:xfrm>
          <a:prstGeom prst="rect">
            <a:avLst/>
          </a:prstGeom>
        </p:spPr>
      </p:pic>
    </p:spTree>
    <p:extLst>
      <p:ext uri="{BB962C8B-B14F-4D97-AF65-F5344CB8AC3E}">
        <p14:creationId xmlns:p14="http://schemas.microsoft.com/office/powerpoint/2010/main" val="41134138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592458"/>
            <a:ext cx="11355761" cy="525970"/>
          </a:xfrm>
        </p:spPr>
        <p:txBody>
          <a:bodyPr/>
          <a:lstStyle/>
          <a:p>
            <a:r>
              <a:rPr lang="en-US" b="1" dirty="0" smtClean="0"/>
              <a:t>Example</a:t>
            </a:r>
            <a:endParaRPr lang="uk-UA" b="1" dirty="0"/>
          </a:p>
        </p:txBody>
      </p:sp>
      <p:sp>
        <p:nvSpPr>
          <p:cNvPr id="5" name="Text Box 5"/>
          <p:cNvSpPr txBox="1">
            <a:spLocks noChangeArrowheads="1"/>
          </p:cNvSpPr>
          <p:nvPr/>
        </p:nvSpPr>
        <p:spPr bwMode="auto">
          <a:xfrm>
            <a:off x="657594" y="1316719"/>
            <a:ext cx="10602285" cy="4462760"/>
          </a:xfrm>
          <a:prstGeom prst="rect">
            <a:avLst/>
          </a:prstGeom>
          <a:solidFill>
            <a:schemeClr val="bg1">
              <a:alpha val="50195"/>
            </a:schemeClr>
          </a:solidFill>
          <a:ln w="3175">
            <a:solidFill>
              <a:schemeClr val="accent6"/>
            </a:solidFill>
            <a:prstDash val="solid"/>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b="1" dirty="0">
                <a:solidFill>
                  <a:srgbClr val="0070C0"/>
                </a:solidFill>
                <a:latin typeface="Consolas" panose="020B0609020204030204" pitchFamily="49" charset="0"/>
              </a:rPr>
              <a:t>class </a:t>
            </a:r>
            <a:r>
              <a:rPr lang="en-US" altLang="uk-UA" b="1" dirty="0" err="1">
                <a:solidFill>
                  <a:schemeClr val="tx1"/>
                </a:solidFill>
                <a:latin typeface="Consolas" panose="020B0609020204030204" pitchFamily="49" charset="0"/>
              </a:rPr>
              <a:t>MyClass</a:t>
            </a:r>
            <a:r>
              <a:rPr lang="en-US" altLang="uk-UA" b="1" dirty="0">
                <a:solidFill>
                  <a:schemeClr val="tx1"/>
                </a:solidFill>
                <a:latin typeface="Consolas" panose="020B0609020204030204" pitchFamily="49" charset="0"/>
              </a:rPr>
              <a:t>:</a:t>
            </a:r>
            <a:r>
              <a:rPr lang="en-US" altLang="uk-UA" b="1" dirty="0">
                <a:solidFill>
                  <a:srgbClr val="0070C0"/>
                </a:solidFill>
                <a:latin typeface="Consolas" panose="020B0609020204030204" pitchFamily="49" charset="0"/>
              </a:rPr>
              <a:t>	</a:t>
            </a:r>
            <a:endParaRPr lang="en-US" altLang="uk-UA" b="1" dirty="0" smtClean="0">
              <a:solidFill>
                <a:srgbClr val="0070C0"/>
              </a:solidFill>
              <a:latin typeface="Consolas" panose="020B0609020204030204" pitchFamily="49" charset="0"/>
            </a:endParaRPr>
          </a:p>
          <a:p>
            <a:pPr lvl="1" eaLnBrk="1" hangingPunct="1"/>
            <a:r>
              <a:rPr lang="en-US" altLang="uk-UA" b="1" dirty="0">
                <a:solidFill>
                  <a:srgbClr val="0070C0"/>
                </a:solidFill>
                <a:latin typeface="Consolas" panose="020B0609020204030204" pitchFamily="49" charset="0"/>
              </a:rPr>
              <a:t> </a:t>
            </a:r>
            <a:r>
              <a:rPr lang="en-US" altLang="uk-UA" b="1" dirty="0" smtClean="0">
                <a:solidFill>
                  <a:srgbClr val="0070C0"/>
                </a:solidFill>
                <a:latin typeface="Consolas" panose="020B0609020204030204" pitchFamily="49" charset="0"/>
              </a:rPr>
              <a:t> </a:t>
            </a:r>
            <a:r>
              <a:rPr lang="en-US" altLang="uk-UA" b="1" dirty="0" smtClean="0">
                <a:solidFill>
                  <a:schemeClr val="accent2"/>
                </a:solidFill>
                <a:latin typeface="Consolas" panose="020B0609020204030204" pitchFamily="49" charset="0"/>
              </a:rPr>
              <a:t>"</a:t>
            </a:r>
            <a:r>
              <a:rPr lang="en-US" altLang="uk-UA" b="1" dirty="0">
                <a:solidFill>
                  <a:schemeClr val="accent2"/>
                </a:solidFill>
                <a:latin typeface="Consolas" panose="020B0609020204030204" pitchFamily="49" charset="0"/>
              </a:rPr>
              <a:t>This is my second class"</a:t>
            </a:r>
            <a:r>
              <a:rPr lang="en-US" altLang="uk-UA" b="1" dirty="0">
                <a:solidFill>
                  <a:srgbClr val="0070C0"/>
                </a:solidFill>
                <a:latin typeface="Consolas" panose="020B0609020204030204" pitchFamily="49" charset="0"/>
              </a:rPr>
              <a:t>	</a:t>
            </a:r>
            <a:endParaRPr lang="en-US" altLang="uk-UA" b="1" dirty="0" smtClean="0">
              <a:solidFill>
                <a:srgbClr val="0070C0"/>
              </a:solidFill>
              <a:latin typeface="Consolas" panose="020B0609020204030204" pitchFamily="49" charset="0"/>
            </a:endParaRPr>
          </a:p>
          <a:p>
            <a:pPr lvl="1" eaLnBrk="1" hangingPunct="1"/>
            <a:r>
              <a:rPr lang="en-US" altLang="uk-UA" b="1" dirty="0">
                <a:solidFill>
                  <a:srgbClr val="0070C0"/>
                </a:solidFill>
                <a:latin typeface="Consolas" panose="020B0609020204030204" pitchFamily="49" charset="0"/>
              </a:rPr>
              <a:t>	</a:t>
            </a:r>
            <a:r>
              <a:rPr lang="en-US" altLang="uk-UA" b="1" dirty="0" smtClean="0">
                <a:solidFill>
                  <a:srgbClr val="0070C0"/>
                </a:solidFill>
                <a:latin typeface="Consolas" panose="020B0609020204030204" pitchFamily="49" charset="0"/>
              </a:rPr>
              <a:t>a </a:t>
            </a:r>
            <a:r>
              <a:rPr lang="en-US" altLang="uk-UA" b="1" dirty="0">
                <a:solidFill>
                  <a:srgbClr val="0070C0"/>
                </a:solidFill>
                <a:latin typeface="Consolas" panose="020B0609020204030204" pitchFamily="49" charset="0"/>
              </a:rPr>
              <a:t>= 10	</a:t>
            </a:r>
            <a:endParaRPr lang="en-US" altLang="uk-UA" b="1" dirty="0" smtClean="0">
              <a:solidFill>
                <a:srgbClr val="0070C0"/>
              </a:solidFill>
              <a:latin typeface="Consolas" panose="020B0609020204030204" pitchFamily="49" charset="0"/>
            </a:endParaRPr>
          </a:p>
          <a:p>
            <a:pPr lvl="1" eaLnBrk="1" hangingPunct="1"/>
            <a:r>
              <a:rPr lang="en-US" altLang="uk-UA" b="1" dirty="0">
                <a:solidFill>
                  <a:srgbClr val="0070C0"/>
                </a:solidFill>
                <a:latin typeface="Consolas" panose="020B0609020204030204" pitchFamily="49" charset="0"/>
              </a:rPr>
              <a:t>	</a:t>
            </a:r>
            <a:r>
              <a:rPr lang="en-US" altLang="uk-UA" b="1" dirty="0" err="1" smtClean="0">
                <a:solidFill>
                  <a:srgbClr val="0070C0"/>
                </a:solidFill>
                <a:latin typeface="Consolas" panose="020B0609020204030204" pitchFamily="49" charset="0"/>
              </a:rPr>
              <a:t>def</a:t>
            </a:r>
            <a:r>
              <a:rPr lang="en-US" altLang="uk-UA" b="1" dirty="0" smtClean="0">
                <a:solidFill>
                  <a:srgbClr val="0070C0"/>
                </a:solidFill>
                <a:latin typeface="Consolas" panose="020B0609020204030204" pitchFamily="49" charset="0"/>
              </a:rPr>
              <a:t> </a:t>
            </a:r>
            <a:r>
              <a:rPr lang="en-US" altLang="uk-UA" b="1" dirty="0" err="1">
                <a:solidFill>
                  <a:schemeClr val="tx1"/>
                </a:solidFill>
                <a:latin typeface="Consolas" panose="020B0609020204030204" pitchFamily="49" charset="0"/>
              </a:rPr>
              <a:t>func</a:t>
            </a:r>
            <a:r>
              <a:rPr lang="en-US" altLang="uk-UA" b="1" dirty="0">
                <a:solidFill>
                  <a:schemeClr val="tx1"/>
                </a:solidFill>
                <a:latin typeface="Consolas" panose="020B0609020204030204" pitchFamily="49" charset="0"/>
              </a:rPr>
              <a:t>(self):</a:t>
            </a:r>
            <a:r>
              <a:rPr lang="en-US" altLang="uk-UA" b="1" dirty="0">
                <a:solidFill>
                  <a:srgbClr val="0070C0"/>
                </a:solidFill>
                <a:latin typeface="Consolas" panose="020B0609020204030204" pitchFamily="49" charset="0"/>
              </a:rPr>
              <a:t>		</a:t>
            </a:r>
            <a:endParaRPr lang="en-US" altLang="uk-UA" b="1" dirty="0" smtClean="0">
              <a:solidFill>
                <a:srgbClr val="0070C0"/>
              </a:solidFill>
              <a:latin typeface="Consolas" panose="020B0609020204030204" pitchFamily="49" charset="0"/>
            </a:endParaRPr>
          </a:p>
          <a:p>
            <a:pPr lvl="1" eaLnBrk="1" hangingPunct="1"/>
            <a:r>
              <a:rPr lang="en-US" altLang="uk-UA" b="1" dirty="0">
                <a:solidFill>
                  <a:srgbClr val="0070C0"/>
                </a:solidFill>
                <a:latin typeface="Consolas" panose="020B0609020204030204" pitchFamily="49" charset="0"/>
              </a:rPr>
              <a:t>	</a:t>
            </a:r>
            <a:r>
              <a:rPr lang="en-US" altLang="uk-UA" b="1" dirty="0" smtClean="0">
                <a:solidFill>
                  <a:srgbClr val="0070C0"/>
                </a:solidFill>
                <a:latin typeface="Consolas" panose="020B0609020204030204" pitchFamily="49" charset="0"/>
              </a:rPr>
              <a:t>	print</a:t>
            </a:r>
            <a:r>
              <a:rPr lang="en-US" altLang="uk-UA" b="1" dirty="0">
                <a:solidFill>
                  <a:srgbClr val="0070C0"/>
                </a:solidFill>
                <a:latin typeface="Consolas" panose="020B0609020204030204" pitchFamily="49" charset="0"/>
              </a:rPr>
              <a:t>(</a:t>
            </a:r>
            <a:r>
              <a:rPr lang="en-US" altLang="uk-UA" b="1" dirty="0">
                <a:solidFill>
                  <a:schemeClr val="accent2"/>
                </a:solidFill>
                <a:latin typeface="Consolas" panose="020B0609020204030204" pitchFamily="49" charset="0"/>
              </a:rPr>
              <a:t>'Hello</a:t>
            </a:r>
            <a:r>
              <a:rPr lang="en-US" altLang="uk-UA" b="1" dirty="0" smtClean="0">
                <a:solidFill>
                  <a:schemeClr val="accent2"/>
                </a:solidFill>
                <a:latin typeface="Consolas" panose="020B0609020204030204" pitchFamily="49" charset="0"/>
              </a:rPr>
              <a:t>'</a:t>
            </a:r>
            <a:r>
              <a:rPr lang="en-US" altLang="uk-UA" b="1" dirty="0" smtClean="0">
                <a:solidFill>
                  <a:srgbClr val="0070C0"/>
                </a:solidFill>
                <a:latin typeface="Consolas" panose="020B0609020204030204" pitchFamily="49" charset="0"/>
              </a:rPr>
              <a:t>)</a:t>
            </a:r>
          </a:p>
          <a:p>
            <a:pPr lvl="1" eaLnBrk="1" hangingPunct="1"/>
            <a:r>
              <a:rPr lang="en-US" altLang="uk-UA" b="1" dirty="0" smtClean="0">
                <a:solidFill>
                  <a:srgbClr val="0070C0"/>
                </a:solidFill>
                <a:latin typeface="Consolas" panose="020B0609020204030204" pitchFamily="49" charset="0"/>
              </a:rPr>
              <a:t>  </a:t>
            </a:r>
          </a:p>
          <a:p>
            <a:pPr lvl="1" eaLnBrk="1" hangingPunct="1"/>
            <a:r>
              <a:rPr lang="en-US" altLang="uk-UA" b="1" dirty="0" smtClean="0">
                <a:solidFill>
                  <a:srgbClr val="0070C0"/>
                </a:solidFill>
                <a:latin typeface="Consolas" panose="020B0609020204030204" pitchFamily="49" charset="0"/>
              </a:rPr>
              <a:t>   </a:t>
            </a:r>
            <a:r>
              <a:rPr lang="en-US" altLang="uk-UA" b="1" dirty="0" smtClean="0">
                <a:solidFill>
                  <a:schemeClr val="accent1"/>
                </a:solidFill>
                <a:latin typeface="Consolas" panose="020B0609020204030204" pitchFamily="49" charset="0"/>
              </a:rPr>
              <a:t># </a:t>
            </a:r>
            <a:r>
              <a:rPr lang="en-US" altLang="uk-UA" b="1" dirty="0">
                <a:solidFill>
                  <a:schemeClr val="accent1"/>
                </a:solidFill>
                <a:latin typeface="Consolas" panose="020B0609020204030204" pitchFamily="49" charset="0"/>
              </a:rPr>
              <a:t>create a new </a:t>
            </a:r>
            <a:r>
              <a:rPr lang="en-US" altLang="uk-UA" b="1" dirty="0" err="1" smtClean="0">
                <a:solidFill>
                  <a:schemeClr val="accent1"/>
                </a:solidFill>
                <a:latin typeface="Consolas" panose="020B0609020204030204" pitchFamily="49" charset="0"/>
              </a:rPr>
              <a:t>MyClass</a:t>
            </a:r>
            <a:endParaRPr lang="en-US" altLang="uk-UA" b="1" dirty="0" smtClean="0">
              <a:solidFill>
                <a:schemeClr val="accent1"/>
              </a:solidFill>
              <a:latin typeface="Consolas" panose="020B0609020204030204" pitchFamily="49" charset="0"/>
            </a:endParaRPr>
          </a:p>
          <a:p>
            <a:pPr lvl="1" eaLnBrk="1" hangingPunct="1"/>
            <a:r>
              <a:rPr lang="en-US" altLang="uk-UA" b="1" dirty="0">
                <a:solidFill>
                  <a:srgbClr val="0070C0"/>
                </a:solidFill>
                <a:latin typeface="Consolas" panose="020B0609020204030204" pitchFamily="49" charset="0"/>
              </a:rPr>
              <a:t> </a:t>
            </a:r>
            <a:r>
              <a:rPr lang="en-US" altLang="uk-UA" b="1" dirty="0" smtClean="0">
                <a:solidFill>
                  <a:srgbClr val="0070C0"/>
                </a:solidFill>
                <a:latin typeface="Consolas" panose="020B0609020204030204" pitchFamily="49" charset="0"/>
              </a:rPr>
              <a:t>  </a:t>
            </a:r>
            <a:r>
              <a:rPr lang="en-US" altLang="uk-UA" b="1" dirty="0" err="1" smtClean="0">
                <a:solidFill>
                  <a:schemeClr val="tx1"/>
                </a:solidFill>
                <a:latin typeface="Consolas" panose="020B0609020204030204" pitchFamily="49" charset="0"/>
              </a:rPr>
              <a:t>ob</a:t>
            </a:r>
            <a:r>
              <a:rPr lang="en-US" altLang="uk-UA" b="1" dirty="0" smtClean="0">
                <a:solidFill>
                  <a:schemeClr val="tx1"/>
                </a:solidFill>
                <a:latin typeface="Consolas" panose="020B0609020204030204" pitchFamily="49" charset="0"/>
              </a:rPr>
              <a:t> </a:t>
            </a:r>
            <a:r>
              <a:rPr lang="en-US" altLang="uk-UA" b="1" dirty="0">
                <a:solidFill>
                  <a:schemeClr val="tx1"/>
                </a:solidFill>
                <a:latin typeface="Consolas" panose="020B0609020204030204" pitchFamily="49" charset="0"/>
              </a:rPr>
              <a:t>= </a:t>
            </a:r>
            <a:r>
              <a:rPr lang="en-US" altLang="uk-UA" b="1" dirty="0" err="1">
                <a:solidFill>
                  <a:schemeClr val="tx1"/>
                </a:solidFill>
                <a:latin typeface="Consolas" panose="020B0609020204030204" pitchFamily="49" charset="0"/>
              </a:rPr>
              <a:t>MyClass</a:t>
            </a:r>
            <a:r>
              <a:rPr lang="en-US" altLang="uk-UA" b="1" dirty="0" smtClean="0">
                <a:solidFill>
                  <a:schemeClr val="tx1"/>
                </a:solidFill>
                <a:latin typeface="Consolas" panose="020B0609020204030204" pitchFamily="49" charset="0"/>
              </a:rPr>
              <a:t>()</a:t>
            </a:r>
          </a:p>
          <a:p>
            <a:pPr lvl="1" eaLnBrk="1" hangingPunct="1"/>
            <a:r>
              <a:rPr lang="en-US" altLang="uk-UA" b="1" dirty="0" smtClean="0">
                <a:solidFill>
                  <a:srgbClr val="0070C0"/>
                </a:solidFill>
                <a:latin typeface="Consolas" panose="020B0609020204030204" pitchFamily="49" charset="0"/>
              </a:rPr>
              <a:t>   </a:t>
            </a:r>
          </a:p>
          <a:p>
            <a:pPr lvl="1" eaLnBrk="1" hangingPunct="1"/>
            <a:r>
              <a:rPr lang="en-US" altLang="uk-UA" b="1" dirty="0">
                <a:solidFill>
                  <a:srgbClr val="0070C0"/>
                </a:solidFill>
                <a:latin typeface="Consolas" panose="020B0609020204030204" pitchFamily="49" charset="0"/>
              </a:rPr>
              <a:t> </a:t>
            </a:r>
            <a:r>
              <a:rPr lang="en-US" altLang="uk-UA" b="1" dirty="0" smtClean="0">
                <a:solidFill>
                  <a:srgbClr val="0070C0"/>
                </a:solidFill>
                <a:latin typeface="Consolas" panose="020B0609020204030204" pitchFamily="49" charset="0"/>
              </a:rPr>
              <a:t>  </a:t>
            </a:r>
            <a:r>
              <a:rPr lang="en-US" altLang="uk-UA" b="1" dirty="0" smtClean="0">
                <a:solidFill>
                  <a:schemeClr val="accent1"/>
                </a:solidFill>
                <a:latin typeface="Consolas" panose="020B0609020204030204" pitchFamily="49" charset="0"/>
              </a:rPr>
              <a:t># </a:t>
            </a:r>
            <a:r>
              <a:rPr lang="en-US" altLang="uk-UA" b="1" dirty="0">
                <a:solidFill>
                  <a:schemeClr val="accent1"/>
                </a:solidFill>
                <a:latin typeface="Consolas" panose="020B0609020204030204" pitchFamily="49" charset="0"/>
              </a:rPr>
              <a:t>Output: &lt;function </a:t>
            </a:r>
            <a:r>
              <a:rPr lang="en-US" altLang="uk-UA" b="1" dirty="0" err="1">
                <a:solidFill>
                  <a:schemeClr val="accent1"/>
                </a:solidFill>
                <a:latin typeface="Consolas" panose="020B0609020204030204" pitchFamily="49" charset="0"/>
              </a:rPr>
              <a:t>MyClass.func</a:t>
            </a:r>
            <a:r>
              <a:rPr lang="en-US" altLang="uk-UA" b="1" dirty="0">
                <a:solidFill>
                  <a:schemeClr val="accent1"/>
                </a:solidFill>
                <a:latin typeface="Consolas" panose="020B0609020204030204" pitchFamily="49" charset="0"/>
              </a:rPr>
              <a:t> at 0x000000000335B0D0</a:t>
            </a:r>
            <a:r>
              <a:rPr lang="en-US" altLang="uk-UA" b="1" dirty="0" smtClean="0">
                <a:solidFill>
                  <a:schemeClr val="accent1"/>
                </a:solidFill>
                <a:latin typeface="Consolas" panose="020B0609020204030204" pitchFamily="49" charset="0"/>
              </a:rPr>
              <a:t>&gt;</a:t>
            </a:r>
          </a:p>
          <a:p>
            <a:pPr lvl="1" eaLnBrk="1" hangingPunct="1"/>
            <a:r>
              <a:rPr lang="en-US" altLang="uk-UA" b="1" dirty="0">
                <a:solidFill>
                  <a:schemeClr val="accent1"/>
                </a:solidFill>
                <a:latin typeface="Consolas" panose="020B0609020204030204" pitchFamily="49" charset="0"/>
              </a:rPr>
              <a:t> </a:t>
            </a:r>
            <a:r>
              <a:rPr lang="en-US" altLang="uk-UA" b="1" dirty="0" smtClean="0">
                <a:solidFill>
                  <a:schemeClr val="accent1"/>
                </a:solidFill>
                <a:latin typeface="Consolas" panose="020B0609020204030204" pitchFamily="49" charset="0"/>
              </a:rPr>
              <a:t>  </a:t>
            </a:r>
            <a:r>
              <a:rPr lang="en-US" altLang="uk-UA" b="1" dirty="0" smtClean="0">
                <a:solidFill>
                  <a:srgbClr val="0070C0"/>
                </a:solidFill>
                <a:latin typeface="Consolas" panose="020B0609020204030204" pitchFamily="49" charset="0"/>
              </a:rPr>
              <a:t>print(</a:t>
            </a:r>
            <a:r>
              <a:rPr lang="en-US" altLang="uk-UA" b="1" dirty="0" err="1" smtClean="0">
                <a:solidFill>
                  <a:schemeClr val="tx1"/>
                </a:solidFill>
                <a:latin typeface="Consolas" panose="020B0609020204030204" pitchFamily="49" charset="0"/>
              </a:rPr>
              <a:t>MyClass.func</a:t>
            </a:r>
            <a:r>
              <a:rPr lang="en-US" altLang="uk-UA" b="1" dirty="0" smtClean="0">
                <a:solidFill>
                  <a:srgbClr val="0070C0"/>
                </a:solidFill>
                <a:latin typeface="Consolas" panose="020B0609020204030204" pitchFamily="49" charset="0"/>
              </a:rPr>
              <a:t>)</a:t>
            </a:r>
          </a:p>
          <a:p>
            <a:pPr lvl="1" eaLnBrk="1" hangingPunct="1"/>
            <a:r>
              <a:rPr lang="en-US" altLang="uk-UA" b="1" dirty="0" smtClean="0">
                <a:solidFill>
                  <a:srgbClr val="0070C0"/>
                </a:solidFill>
                <a:latin typeface="Consolas" panose="020B0609020204030204" pitchFamily="49" charset="0"/>
              </a:rPr>
              <a:t>   </a:t>
            </a:r>
            <a:r>
              <a:rPr lang="en-US" altLang="uk-UA" b="1" dirty="0" smtClean="0">
                <a:solidFill>
                  <a:schemeClr val="accent1"/>
                </a:solidFill>
                <a:latin typeface="Consolas" panose="020B0609020204030204" pitchFamily="49" charset="0"/>
              </a:rPr>
              <a:t># </a:t>
            </a:r>
            <a:r>
              <a:rPr lang="en-US" altLang="uk-UA" b="1" dirty="0">
                <a:solidFill>
                  <a:schemeClr val="accent1"/>
                </a:solidFill>
                <a:latin typeface="Consolas" panose="020B0609020204030204" pitchFamily="49" charset="0"/>
              </a:rPr>
              <a:t>Output: &lt;bound method </a:t>
            </a:r>
            <a:r>
              <a:rPr lang="en-US" altLang="uk-UA" b="1" dirty="0" err="1">
                <a:solidFill>
                  <a:schemeClr val="accent1"/>
                </a:solidFill>
                <a:latin typeface="Consolas" panose="020B0609020204030204" pitchFamily="49" charset="0"/>
              </a:rPr>
              <a:t>MyClass.func</a:t>
            </a:r>
            <a:r>
              <a:rPr lang="en-US" altLang="uk-UA" b="1" dirty="0">
                <a:solidFill>
                  <a:schemeClr val="accent1"/>
                </a:solidFill>
                <a:latin typeface="Consolas" panose="020B0609020204030204" pitchFamily="49" charset="0"/>
              </a:rPr>
              <a:t> of &lt;__main__.</a:t>
            </a:r>
            <a:r>
              <a:rPr lang="en-US" altLang="uk-UA" b="1" dirty="0" err="1">
                <a:solidFill>
                  <a:schemeClr val="accent1"/>
                </a:solidFill>
                <a:latin typeface="Consolas" panose="020B0609020204030204" pitchFamily="49" charset="0"/>
              </a:rPr>
              <a:t>MyClass</a:t>
            </a:r>
            <a:r>
              <a:rPr lang="en-US" altLang="uk-UA" b="1" dirty="0">
                <a:solidFill>
                  <a:schemeClr val="accent1"/>
                </a:solidFill>
                <a:latin typeface="Consolas" panose="020B0609020204030204" pitchFamily="49" charset="0"/>
              </a:rPr>
              <a:t> object at 0x000000000332DEF0</a:t>
            </a:r>
            <a:r>
              <a:rPr lang="en-US" altLang="uk-UA" b="1" dirty="0" smtClean="0">
                <a:solidFill>
                  <a:schemeClr val="accent1"/>
                </a:solidFill>
                <a:latin typeface="Consolas" panose="020B0609020204030204" pitchFamily="49" charset="0"/>
              </a:rPr>
              <a:t>&gt;&gt;</a:t>
            </a:r>
          </a:p>
          <a:p>
            <a:pPr lvl="1" eaLnBrk="1" hangingPunct="1"/>
            <a:r>
              <a:rPr lang="en-US" altLang="uk-UA" b="1" dirty="0">
                <a:solidFill>
                  <a:srgbClr val="0070C0"/>
                </a:solidFill>
                <a:latin typeface="Consolas" panose="020B0609020204030204" pitchFamily="49" charset="0"/>
              </a:rPr>
              <a:t> </a:t>
            </a:r>
            <a:r>
              <a:rPr lang="en-US" altLang="uk-UA" b="1" dirty="0" smtClean="0">
                <a:solidFill>
                  <a:srgbClr val="0070C0"/>
                </a:solidFill>
                <a:latin typeface="Consolas" panose="020B0609020204030204" pitchFamily="49" charset="0"/>
              </a:rPr>
              <a:t>  print(</a:t>
            </a:r>
            <a:r>
              <a:rPr lang="en-US" altLang="uk-UA" b="1" dirty="0" err="1" smtClean="0">
                <a:solidFill>
                  <a:schemeClr val="tx1"/>
                </a:solidFill>
                <a:latin typeface="Consolas" panose="020B0609020204030204" pitchFamily="49" charset="0"/>
              </a:rPr>
              <a:t>ob.func</a:t>
            </a:r>
            <a:r>
              <a:rPr lang="en-US" altLang="uk-UA" b="1" dirty="0" smtClean="0">
                <a:solidFill>
                  <a:srgbClr val="0070C0"/>
                </a:solidFill>
                <a:latin typeface="Consolas" panose="020B0609020204030204" pitchFamily="49" charset="0"/>
              </a:rPr>
              <a:t>)</a:t>
            </a:r>
          </a:p>
          <a:p>
            <a:pPr lvl="1" eaLnBrk="1" hangingPunct="1"/>
            <a:r>
              <a:rPr lang="en-US" altLang="uk-UA" b="1" dirty="0" smtClean="0">
                <a:solidFill>
                  <a:srgbClr val="0070C0"/>
                </a:solidFill>
                <a:latin typeface="Consolas" panose="020B0609020204030204" pitchFamily="49" charset="0"/>
              </a:rPr>
              <a:t>   </a:t>
            </a:r>
          </a:p>
          <a:p>
            <a:pPr lvl="1" eaLnBrk="1" hangingPunct="1"/>
            <a:r>
              <a:rPr lang="en-US" altLang="uk-UA" b="1" dirty="0" smtClean="0">
                <a:solidFill>
                  <a:schemeClr val="accent1"/>
                </a:solidFill>
                <a:latin typeface="Consolas" panose="020B0609020204030204" pitchFamily="49" charset="0"/>
              </a:rPr>
              <a:t>   # </a:t>
            </a:r>
            <a:r>
              <a:rPr lang="en-US" altLang="uk-UA" b="1" dirty="0">
                <a:solidFill>
                  <a:schemeClr val="accent1"/>
                </a:solidFill>
                <a:latin typeface="Consolas" panose="020B0609020204030204" pitchFamily="49" charset="0"/>
              </a:rPr>
              <a:t>Calling function </a:t>
            </a:r>
            <a:r>
              <a:rPr lang="en-US" altLang="uk-UA" b="1" dirty="0" err="1">
                <a:solidFill>
                  <a:schemeClr val="accent1"/>
                </a:solidFill>
                <a:latin typeface="Consolas" panose="020B0609020204030204" pitchFamily="49" charset="0"/>
              </a:rPr>
              <a:t>func</a:t>
            </a:r>
            <a:r>
              <a:rPr lang="en-US" altLang="uk-UA" b="1" dirty="0" smtClean="0">
                <a:solidFill>
                  <a:schemeClr val="accent1"/>
                </a:solidFill>
                <a:latin typeface="Consolas" panose="020B0609020204030204" pitchFamily="49" charset="0"/>
              </a:rPr>
              <a:t>()</a:t>
            </a:r>
          </a:p>
          <a:p>
            <a:pPr lvl="1" eaLnBrk="1" hangingPunct="1"/>
            <a:r>
              <a:rPr lang="en-US" altLang="uk-UA" b="1" dirty="0" smtClean="0">
                <a:solidFill>
                  <a:schemeClr val="accent1"/>
                </a:solidFill>
                <a:latin typeface="Consolas" panose="020B0609020204030204" pitchFamily="49" charset="0"/>
              </a:rPr>
              <a:t>   # </a:t>
            </a:r>
            <a:r>
              <a:rPr lang="en-US" altLang="uk-UA" b="1" dirty="0">
                <a:solidFill>
                  <a:schemeClr val="accent1"/>
                </a:solidFill>
                <a:latin typeface="Consolas" panose="020B0609020204030204" pitchFamily="49" charset="0"/>
              </a:rPr>
              <a:t>Output: </a:t>
            </a:r>
            <a:r>
              <a:rPr lang="en-US" altLang="uk-UA" b="1" dirty="0" smtClean="0">
                <a:solidFill>
                  <a:schemeClr val="accent1"/>
                </a:solidFill>
                <a:latin typeface="Consolas" panose="020B0609020204030204" pitchFamily="49" charset="0"/>
              </a:rPr>
              <a:t>Hello</a:t>
            </a:r>
          </a:p>
          <a:p>
            <a:pPr lvl="1" eaLnBrk="1" hangingPunct="1"/>
            <a:r>
              <a:rPr lang="en-US" altLang="uk-UA" b="1" dirty="0" smtClean="0">
                <a:solidFill>
                  <a:srgbClr val="0070C0"/>
                </a:solidFill>
                <a:latin typeface="Consolas" panose="020B0609020204030204" pitchFamily="49" charset="0"/>
              </a:rPr>
              <a:t>   </a:t>
            </a:r>
            <a:r>
              <a:rPr lang="en-US" altLang="uk-UA" b="1" dirty="0" err="1" smtClean="0">
                <a:solidFill>
                  <a:schemeClr val="tx1"/>
                </a:solidFill>
                <a:latin typeface="Consolas" panose="020B0609020204030204" pitchFamily="49" charset="0"/>
              </a:rPr>
              <a:t>ob.func</a:t>
            </a:r>
            <a:r>
              <a:rPr lang="en-US" altLang="uk-UA" b="1"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30722717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Instantiation</a:t>
            </a:r>
            <a:endParaRPr lang="uk-UA" dirty="0"/>
          </a:p>
        </p:txBody>
      </p:sp>
      <p:sp>
        <p:nvSpPr>
          <p:cNvPr id="3" name="Content Placeholder 2"/>
          <p:cNvSpPr>
            <a:spLocks noGrp="1"/>
          </p:cNvSpPr>
          <p:nvPr>
            <p:ph sz="half" idx="10"/>
          </p:nvPr>
        </p:nvSpPr>
        <p:spPr>
          <a:xfrm>
            <a:off x="412200" y="2034652"/>
            <a:ext cx="11352277" cy="4699780"/>
          </a:xfrm>
        </p:spPr>
        <p:txBody>
          <a:bodyPr>
            <a:normAutofit lnSpcReduction="10000"/>
          </a:bodyPr>
          <a:lstStyle/>
          <a:p>
            <a:r>
              <a:rPr lang="en-US" dirty="0"/>
              <a:t>To instantiate a class, that is, create an instance of the class, simply call the class name and specify the constructor parameters:</a:t>
            </a:r>
          </a:p>
          <a:p>
            <a:endParaRPr lang="en-US" dirty="0"/>
          </a:p>
          <a:p>
            <a:endParaRPr lang="en-US" dirty="0"/>
          </a:p>
          <a:p>
            <a:endParaRPr lang="en-US" dirty="0"/>
          </a:p>
          <a:p>
            <a:endParaRPr lang="en-US" dirty="0"/>
          </a:p>
          <a:p>
            <a:endParaRPr lang="en-US" dirty="0"/>
          </a:p>
          <a:p>
            <a:r>
              <a:rPr lang="en-US" b="1" dirty="0"/>
              <a:t>__</a:t>
            </a:r>
            <a:r>
              <a:rPr lang="en-US" b="1" dirty="0" err="1"/>
              <a:t>init</a:t>
            </a:r>
            <a:r>
              <a:rPr lang="en-US" b="1" dirty="0"/>
              <a:t>__</a:t>
            </a:r>
            <a:r>
              <a:rPr lang="en-US" dirty="0"/>
              <a:t> is the default </a:t>
            </a:r>
            <a:r>
              <a:rPr lang="en-US" b="1" dirty="0" smtClean="0"/>
              <a:t>constructor</a:t>
            </a:r>
            <a:r>
              <a:rPr lang="en-US" dirty="0" smtClean="0"/>
              <a:t>. </a:t>
            </a:r>
          </a:p>
          <a:p>
            <a:pPr marL="0" indent="0">
              <a:buNone/>
            </a:pPr>
            <a:r>
              <a:rPr lang="en-US" dirty="0"/>
              <a:t>	</a:t>
            </a:r>
            <a:r>
              <a:rPr lang="en-US" dirty="0" smtClean="0"/>
              <a:t>We </a:t>
            </a:r>
            <a:r>
              <a:rPr lang="en-US" dirty="0"/>
              <a:t>normally use it to initialize all the variables</a:t>
            </a:r>
            <a:r>
              <a:rPr lang="en-US" dirty="0" smtClean="0"/>
              <a:t>. </a:t>
            </a:r>
            <a:endParaRPr lang="en-US" dirty="0"/>
          </a:p>
          <a:p>
            <a:r>
              <a:rPr lang="en-US" b="1" dirty="0"/>
              <a:t>self</a:t>
            </a:r>
            <a:r>
              <a:rPr lang="en-US" dirty="0"/>
              <a:t> refers to the object </a:t>
            </a:r>
            <a:r>
              <a:rPr lang="en-US" dirty="0" smtClean="0"/>
              <a:t>itself.</a:t>
            </a:r>
            <a:endParaRPr lang="en-US" dirty="0"/>
          </a:p>
          <a:p>
            <a:endParaRPr lang="uk-UA" dirty="0"/>
          </a:p>
        </p:txBody>
      </p:sp>
      <p:sp>
        <p:nvSpPr>
          <p:cNvPr id="4" name="Text Box 5"/>
          <p:cNvSpPr txBox="1">
            <a:spLocks noChangeArrowheads="1"/>
          </p:cNvSpPr>
          <p:nvPr/>
        </p:nvSpPr>
        <p:spPr bwMode="auto">
          <a:xfrm>
            <a:off x="2240238" y="2910770"/>
            <a:ext cx="7696200" cy="2238375"/>
          </a:xfrm>
          <a:prstGeom prst="rect">
            <a:avLst/>
          </a:prstGeom>
          <a:solidFill>
            <a:schemeClr val="bg2">
              <a:alpha val="50195"/>
            </a:schemeClr>
          </a:solidFill>
          <a:ln w="9525">
            <a:solidFill>
              <a:srgbClr val="0070C0"/>
            </a:solidFill>
            <a:prstDash val="solid"/>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b="1" dirty="0"/>
              <a:t>class </a:t>
            </a:r>
            <a:r>
              <a:rPr lang="en-US" altLang="uk-UA" b="1" dirty="0" smtClean="0"/>
              <a:t>Point1:</a:t>
            </a:r>
            <a:endParaRPr lang="en-US" altLang="uk-UA" b="1" dirty="0"/>
          </a:p>
          <a:p>
            <a:pPr lvl="1" eaLnBrk="1" hangingPunct="1"/>
            <a:r>
              <a:rPr lang="en-US" altLang="uk-UA" b="1" dirty="0"/>
              <a:t>    </a:t>
            </a:r>
            <a:r>
              <a:rPr lang="en-US" altLang="uk-UA" b="1" dirty="0" err="1"/>
              <a:t>def</a:t>
            </a:r>
            <a:r>
              <a:rPr lang="en-US" altLang="uk-UA" b="1" dirty="0"/>
              <a:t> __</a:t>
            </a:r>
            <a:r>
              <a:rPr lang="en-US" altLang="uk-UA" b="1" dirty="0" err="1"/>
              <a:t>init</a:t>
            </a:r>
            <a:r>
              <a:rPr lang="en-US" altLang="uk-UA" b="1" dirty="0"/>
              <a:t>__ (self, x, y, z):</a:t>
            </a:r>
          </a:p>
          <a:p>
            <a:pPr lvl="1" eaLnBrk="1" hangingPunct="1"/>
            <a:r>
              <a:rPr lang="en-US" altLang="uk-UA" b="1" dirty="0"/>
              <a:t>        </a:t>
            </a:r>
            <a:r>
              <a:rPr lang="en-US" altLang="uk-UA" b="1" dirty="0" err="1"/>
              <a:t>self.coord</a:t>
            </a:r>
            <a:r>
              <a:rPr lang="en-US" altLang="uk-UA" b="1" dirty="0"/>
              <a:t> = (x, y, z)</a:t>
            </a:r>
          </a:p>
          <a:p>
            <a:pPr lvl="1" eaLnBrk="1" hangingPunct="1"/>
            <a:r>
              <a:rPr lang="en-US" altLang="uk-UA" b="1" dirty="0"/>
              <a:t>    </a:t>
            </a:r>
            <a:r>
              <a:rPr lang="en-US" altLang="uk-UA" b="1" dirty="0" err="1"/>
              <a:t>def</a:t>
            </a:r>
            <a:r>
              <a:rPr lang="en-US" altLang="uk-UA" b="1" dirty="0"/>
              <a:t> __</a:t>
            </a:r>
            <a:r>
              <a:rPr lang="en-US" altLang="uk-UA" b="1" dirty="0" err="1"/>
              <a:t>repr</a:t>
            </a:r>
            <a:r>
              <a:rPr lang="en-US" altLang="uk-UA" b="1" dirty="0"/>
              <a:t>__ (self):</a:t>
            </a:r>
          </a:p>
          <a:p>
            <a:pPr lvl="1" eaLnBrk="1" hangingPunct="1"/>
            <a:r>
              <a:rPr lang="en-US" altLang="uk-UA" b="1" dirty="0"/>
              <a:t>        return "Point (%s, %s, %s)" % </a:t>
            </a:r>
            <a:r>
              <a:rPr lang="en-US" altLang="uk-UA" b="1" dirty="0" err="1"/>
              <a:t>self.coord</a:t>
            </a:r>
            <a:endParaRPr lang="en-US" altLang="uk-UA" b="1" dirty="0"/>
          </a:p>
          <a:p>
            <a:pPr lvl="1" eaLnBrk="1" hangingPunct="1"/>
            <a:r>
              <a:rPr lang="en-US" altLang="uk-UA" b="1" dirty="0"/>
              <a:t>&gt;&gt;&gt; P = Point(0.0, 1.0, 0.0)</a:t>
            </a:r>
          </a:p>
          <a:p>
            <a:pPr lvl="1" eaLnBrk="1" hangingPunct="1"/>
            <a:r>
              <a:rPr lang="en-US" altLang="uk-UA" b="1" dirty="0"/>
              <a:t>&gt;&gt;&gt; </a:t>
            </a:r>
            <a:r>
              <a:rPr lang="en-US" altLang="uk-UA" b="1" dirty="0" smtClean="0"/>
              <a:t>print(P)</a:t>
            </a:r>
            <a:endParaRPr lang="en-US" altLang="uk-UA" b="1" dirty="0"/>
          </a:p>
          <a:p>
            <a:pPr lvl="1" eaLnBrk="1" hangingPunct="1"/>
            <a:r>
              <a:rPr lang="en-US" altLang="uk-UA" b="1" dirty="0"/>
              <a:t>Point (0.0, 1.0, 0.0)</a:t>
            </a:r>
            <a:endParaRPr lang="ru-RU" altLang="uk-UA" b="1" dirty="0"/>
          </a:p>
        </p:txBody>
      </p:sp>
    </p:spTree>
    <p:extLst>
      <p:ext uri="{BB962C8B-B14F-4D97-AF65-F5344CB8AC3E}">
        <p14:creationId xmlns:p14="http://schemas.microsoft.com/office/powerpoint/2010/main" val="32460672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683833"/>
            <a:ext cx="11355761" cy="525970"/>
          </a:xfrm>
        </p:spPr>
        <p:txBody>
          <a:bodyPr/>
          <a:lstStyle/>
          <a:p>
            <a:r>
              <a:rPr lang="en-US" dirty="0"/>
              <a:t>Constructor and Destructor </a:t>
            </a:r>
            <a:endParaRPr lang="uk-UA" dirty="0"/>
          </a:p>
        </p:txBody>
      </p:sp>
      <p:sp>
        <p:nvSpPr>
          <p:cNvPr id="3" name="Content Placeholder 2"/>
          <p:cNvSpPr>
            <a:spLocks noGrp="1"/>
          </p:cNvSpPr>
          <p:nvPr>
            <p:ph sz="half" idx="10"/>
          </p:nvPr>
        </p:nvSpPr>
        <p:spPr>
          <a:xfrm>
            <a:off x="408716" y="1407331"/>
            <a:ext cx="11352277" cy="4351338"/>
          </a:xfrm>
        </p:spPr>
        <p:txBody>
          <a:bodyPr/>
          <a:lstStyle/>
          <a:p>
            <a:r>
              <a:rPr lang="en-US" dirty="0"/>
              <a:t>Special methods are invoked at instantiation of the class (</a:t>
            </a:r>
            <a:r>
              <a:rPr lang="en-US" b="1" dirty="0"/>
              <a:t>constructor</a:t>
            </a:r>
            <a:r>
              <a:rPr lang="en-US" dirty="0"/>
              <a:t>) and disposal of the class (</a:t>
            </a:r>
            <a:r>
              <a:rPr lang="en-US" b="1" dirty="0"/>
              <a:t>destructor</a:t>
            </a:r>
            <a:r>
              <a:rPr lang="en-US" dirty="0"/>
              <a:t>). In Python is implemented automatic memory management, so the destructor is required very often, for resources, that require an explicit release. </a:t>
            </a:r>
          </a:p>
          <a:p>
            <a:r>
              <a:rPr lang="en-US" dirty="0"/>
              <a:t> The next class has a constructor and destructor: </a:t>
            </a:r>
          </a:p>
          <a:p>
            <a:endParaRPr lang="uk-UA" dirty="0"/>
          </a:p>
        </p:txBody>
      </p:sp>
      <p:sp>
        <p:nvSpPr>
          <p:cNvPr id="4" name="Text Box 5"/>
          <p:cNvSpPr txBox="1">
            <a:spLocks noChangeArrowheads="1"/>
          </p:cNvSpPr>
          <p:nvPr/>
        </p:nvSpPr>
        <p:spPr bwMode="auto">
          <a:xfrm>
            <a:off x="2102015" y="3751786"/>
            <a:ext cx="7696200" cy="2246769"/>
          </a:xfrm>
          <a:prstGeom prst="rect">
            <a:avLst/>
          </a:prstGeom>
          <a:solidFill>
            <a:schemeClr val="bg2">
              <a:alpha val="50195"/>
            </a:schemeClr>
          </a:solidFill>
          <a:ln w="9525">
            <a:solidFill>
              <a:srgbClr val="0070C0"/>
            </a:solidFill>
            <a:prstDash val="solid"/>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b="1" dirty="0"/>
              <a:t> class </a:t>
            </a:r>
            <a:r>
              <a:rPr lang="en-US" altLang="uk-UA" b="1" dirty="0" smtClean="0"/>
              <a:t>Line:</a:t>
            </a:r>
            <a:endParaRPr lang="en-US" altLang="uk-UA" b="1" dirty="0"/>
          </a:p>
          <a:p>
            <a:pPr lvl="1" eaLnBrk="1" hangingPunct="1"/>
            <a:r>
              <a:rPr lang="en-US" altLang="uk-UA" b="1" dirty="0"/>
              <a:t>     </a:t>
            </a:r>
            <a:r>
              <a:rPr lang="en-US" altLang="uk-UA" b="1" dirty="0" err="1"/>
              <a:t>def</a:t>
            </a:r>
            <a:r>
              <a:rPr lang="en-US" altLang="uk-UA" b="1" dirty="0"/>
              <a:t> __</a:t>
            </a:r>
            <a:r>
              <a:rPr lang="en-US" altLang="uk-UA" b="1" dirty="0" err="1"/>
              <a:t>init</a:t>
            </a:r>
            <a:r>
              <a:rPr lang="en-US" altLang="uk-UA" b="1" dirty="0"/>
              <a:t>__(self, p1, p2):</a:t>
            </a:r>
          </a:p>
          <a:p>
            <a:pPr lvl="1" eaLnBrk="1" hangingPunct="1"/>
            <a:r>
              <a:rPr lang="en-US" altLang="uk-UA" b="1" dirty="0"/>
              <a:t>         </a:t>
            </a:r>
            <a:r>
              <a:rPr lang="en-US" altLang="uk-UA" b="1" dirty="0" err="1"/>
              <a:t>self.line</a:t>
            </a:r>
            <a:r>
              <a:rPr lang="en-US" altLang="uk-UA" b="1" dirty="0"/>
              <a:t> = (p1, p2)</a:t>
            </a:r>
          </a:p>
          <a:p>
            <a:pPr lvl="1" eaLnBrk="1" hangingPunct="1"/>
            <a:r>
              <a:rPr lang="en-US" altLang="uk-UA" b="1" dirty="0"/>
              <a:t>     </a:t>
            </a:r>
            <a:r>
              <a:rPr lang="en-US" altLang="uk-UA" b="1" dirty="0" err="1"/>
              <a:t>def</a:t>
            </a:r>
            <a:r>
              <a:rPr lang="en-US" altLang="uk-UA" b="1" dirty="0"/>
              <a:t> __del__(self):</a:t>
            </a:r>
          </a:p>
          <a:p>
            <a:pPr lvl="1" eaLnBrk="1" hangingPunct="1"/>
            <a:r>
              <a:rPr lang="en-US" altLang="uk-UA" b="1" dirty="0"/>
              <a:t>         print "Removing Line %s - %s" % </a:t>
            </a:r>
            <a:r>
              <a:rPr lang="en-US" altLang="uk-UA" b="1" dirty="0" err="1"/>
              <a:t>self.line</a:t>
            </a:r>
            <a:endParaRPr lang="en-US" altLang="uk-UA" b="1" dirty="0"/>
          </a:p>
          <a:p>
            <a:pPr lvl="1" eaLnBrk="1" hangingPunct="1"/>
            <a:r>
              <a:rPr lang="en-US" altLang="uk-UA" b="1" dirty="0"/>
              <a:t> &gt;&gt;&gt; L = Line((0.0, 1.0), (0.0, 2.0))</a:t>
            </a:r>
          </a:p>
          <a:p>
            <a:pPr lvl="1" eaLnBrk="1" hangingPunct="1"/>
            <a:r>
              <a:rPr lang="en-US" altLang="uk-UA" b="1" dirty="0"/>
              <a:t> &gt;&gt;&gt; del </a:t>
            </a:r>
            <a:r>
              <a:rPr lang="en-US" altLang="uk-UA" b="1" dirty="0" smtClean="0"/>
              <a:t>L</a:t>
            </a:r>
            <a:endParaRPr lang="en-US" altLang="uk-UA" b="1" dirty="0"/>
          </a:p>
          <a:p>
            <a:pPr lvl="1" eaLnBrk="1" hangingPunct="1"/>
            <a:r>
              <a:rPr lang="en-US" altLang="uk-UA" b="1" dirty="0"/>
              <a:t> Removing Line (0.0, 1.0) - (0.0, 2.0</a:t>
            </a:r>
            <a:r>
              <a:rPr lang="en-US" altLang="uk-UA" b="1" dirty="0" smtClean="0"/>
              <a:t>)</a:t>
            </a:r>
            <a:endParaRPr lang="en-US" altLang="uk-UA" b="1" dirty="0"/>
          </a:p>
        </p:txBody>
      </p:sp>
    </p:spTree>
    <p:extLst>
      <p:ext uri="{BB962C8B-B14F-4D97-AF65-F5344CB8AC3E}">
        <p14:creationId xmlns:p14="http://schemas.microsoft.com/office/powerpoint/2010/main" val="33499233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592458"/>
            <a:ext cx="11355761" cy="525970"/>
          </a:xfrm>
        </p:spPr>
        <p:txBody>
          <a:bodyPr/>
          <a:lstStyle/>
          <a:p>
            <a:r>
              <a:rPr lang="en-US" b="1" dirty="0" smtClean="0"/>
              <a:t>Constructors </a:t>
            </a:r>
            <a:r>
              <a:rPr lang="en-US" b="1" dirty="0"/>
              <a:t>in Python</a:t>
            </a:r>
            <a:endParaRPr lang="uk-UA" b="1" dirty="0"/>
          </a:p>
        </p:txBody>
      </p:sp>
      <p:sp>
        <p:nvSpPr>
          <p:cNvPr id="4" name="Rectangle 3"/>
          <p:cNvSpPr>
            <a:spLocks noChangeArrowheads="1"/>
          </p:cNvSpPr>
          <p:nvPr/>
        </p:nvSpPr>
        <p:spPr bwMode="auto">
          <a:xfrm>
            <a:off x="1690033" y="1554977"/>
            <a:ext cx="8176438" cy="3600986"/>
          </a:xfrm>
          <a:prstGeom prst="rect">
            <a:avLst/>
          </a:prstGeom>
          <a:noFill/>
          <a:ln w="952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uk-UA" b="0" i="0" u="none" strike="noStrike" cap="none" normalizeH="0" baseline="0" dirty="0" smtClean="0">
                <a:ln>
                  <a:noFill/>
                </a:ln>
                <a:solidFill>
                  <a:srgbClr val="006699"/>
                </a:solidFill>
                <a:effectLst/>
                <a:latin typeface="Consolas" panose="020B0609020204030204" pitchFamily="49" charset="0"/>
              </a:rPr>
              <a:t> </a:t>
            </a:r>
            <a:r>
              <a:rPr kumimoji="0" lang="uk-UA" altLang="uk-UA" b="0" i="0" u="none" strike="noStrike" cap="none" normalizeH="0" baseline="0" dirty="0" err="1" smtClean="0">
                <a:ln>
                  <a:noFill/>
                </a:ln>
                <a:solidFill>
                  <a:schemeClr val="accent6"/>
                </a:solidFill>
                <a:effectLst/>
                <a:latin typeface="Consolas" panose="020B0609020204030204" pitchFamily="49" charset="0"/>
              </a:rPr>
              <a:t>class</a:t>
            </a:r>
            <a:r>
              <a:rPr kumimoji="0" lang="uk-UA" altLang="uk-UA" b="0" i="0" u="none" strike="noStrike" cap="none" normalizeH="0" baseline="0" dirty="0" smtClean="0">
                <a:ln>
                  <a:noFill/>
                </a:ln>
                <a:solidFill>
                  <a:schemeClr val="accent6"/>
                </a:solidFill>
                <a:effectLst/>
                <a:latin typeface="Consolas" panose="020B0609020204030204" pitchFamily="49" charset="0"/>
              </a:rPr>
              <a:t> </a:t>
            </a:r>
            <a:r>
              <a:rPr kumimoji="0" lang="uk-UA" altLang="uk-UA" b="0" i="0" u="none" strike="noStrike" cap="none" normalizeH="0" baseline="0" dirty="0" err="1" smtClean="0">
                <a:ln>
                  <a:noFill/>
                </a:ln>
                <a:solidFill>
                  <a:srgbClr val="000000"/>
                </a:solidFill>
                <a:effectLst/>
                <a:latin typeface="Consolas" panose="020B0609020204030204" pitchFamily="49" charset="0"/>
              </a:rPr>
              <a:t>Person</a:t>
            </a:r>
            <a:r>
              <a:rPr kumimoji="0" lang="uk-UA" altLang="uk-UA" b="0" i="0" u="none" strike="noStrike" cap="none" normalizeH="0" baseline="0" dirty="0" smtClean="0">
                <a:ln>
                  <a:noFill/>
                </a:ln>
                <a:solidFill>
                  <a:srgbClr val="000000"/>
                </a:solidFill>
                <a:effectLst/>
                <a:latin typeface="Consolas" panose="020B0609020204030204" pitchFamily="49" charset="0"/>
              </a:rPr>
              <a:t>:</a:t>
            </a:r>
            <a:endParaRPr kumimoji="0" lang="uk-UA" altLang="uk-UA" b="0" i="0" u="none" strike="noStrike" cap="none" normalizeH="0" baseline="0" dirty="0" smtClean="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smtClean="0">
                <a:ln>
                  <a:noFill/>
                </a:ln>
                <a:solidFill>
                  <a:srgbClr val="000000"/>
                </a:solidFill>
                <a:effectLst/>
                <a:latin typeface="Consolas" panose="020B0609020204030204" pitchFamily="49" charset="0"/>
              </a:rPr>
              <a:t> </a:t>
            </a:r>
            <a:endParaRPr kumimoji="0" lang="uk-UA" altLang="uk-UA" b="0" i="0" u="none" strike="noStrike" cap="none" normalizeH="0" baseline="0" dirty="0" smtClean="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smtClean="0">
                <a:ln>
                  <a:noFill/>
                </a:ln>
                <a:solidFill>
                  <a:srgbClr val="008200"/>
                </a:solidFill>
                <a:effectLst/>
                <a:latin typeface="Consolas" panose="020B0609020204030204" pitchFamily="49" charset="0"/>
              </a:rPr>
              <a:t># конструктор</a:t>
            </a:r>
            <a:endParaRPr kumimoji="0" lang="uk-UA" altLang="uk-UA" b="0" i="0" u="none" strike="noStrike" cap="none" normalizeH="0" baseline="0" dirty="0" smtClean="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err="1" smtClean="0">
                <a:ln>
                  <a:noFill/>
                </a:ln>
                <a:solidFill>
                  <a:schemeClr val="accent6"/>
                </a:solidFill>
                <a:effectLst/>
                <a:latin typeface="Consolas" panose="020B0609020204030204" pitchFamily="49" charset="0"/>
              </a:rPr>
              <a:t>def</a:t>
            </a:r>
            <a:r>
              <a:rPr kumimoji="0" lang="uk-UA" altLang="uk-UA" b="0" i="0" u="none" strike="noStrike" cap="none" normalizeH="0" baseline="0" dirty="0" smtClean="0">
                <a:ln>
                  <a:noFill/>
                </a:ln>
                <a:solidFill>
                  <a:srgbClr val="000000"/>
                </a:solidFill>
                <a:effectLst/>
                <a:latin typeface="Consolas" panose="020B0609020204030204" pitchFamily="49" charset="0"/>
              </a:rPr>
              <a:t> __</a:t>
            </a:r>
            <a:r>
              <a:rPr kumimoji="0" lang="uk-UA" altLang="uk-UA" b="0" i="0" u="none" strike="noStrike" cap="none" normalizeH="0" baseline="0" dirty="0" err="1" smtClean="0">
                <a:ln>
                  <a:noFill/>
                </a:ln>
                <a:solidFill>
                  <a:srgbClr val="000000"/>
                </a:solidFill>
                <a:effectLst/>
                <a:latin typeface="Consolas" panose="020B0609020204030204" pitchFamily="49" charset="0"/>
              </a:rPr>
              <a:t>init</a:t>
            </a:r>
            <a:r>
              <a:rPr kumimoji="0" lang="uk-UA" altLang="uk-UA" b="0" i="0" u="none" strike="noStrike" cap="none" normalizeH="0" baseline="0" dirty="0" smtClean="0">
                <a:ln>
                  <a:noFill/>
                </a:ln>
                <a:solidFill>
                  <a:srgbClr val="000000"/>
                </a:solidFill>
                <a:effectLst/>
                <a:latin typeface="Consolas" panose="020B0609020204030204" pitchFamily="49" charset="0"/>
              </a:rPr>
              <a:t>__(</a:t>
            </a:r>
            <a:r>
              <a:rPr kumimoji="0" lang="uk-UA" altLang="uk-UA" b="0" i="0" u="none" strike="noStrike" cap="none" normalizeH="0" baseline="0" dirty="0" err="1" smtClean="0">
                <a:ln>
                  <a:noFill/>
                </a:ln>
                <a:solidFill>
                  <a:srgbClr val="808080"/>
                </a:solidFill>
                <a:effectLst/>
                <a:latin typeface="Consolas" panose="020B0609020204030204" pitchFamily="49" charset="0"/>
              </a:rPr>
              <a:t>self</a:t>
            </a: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err="1" smtClean="0">
                <a:ln>
                  <a:noFill/>
                </a:ln>
                <a:solidFill>
                  <a:srgbClr val="000000"/>
                </a:solidFill>
                <a:effectLst/>
                <a:latin typeface="Consolas" panose="020B0609020204030204" pitchFamily="49" charset="0"/>
              </a:rPr>
              <a:t>name</a:t>
            </a:r>
            <a:r>
              <a:rPr kumimoji="0" lang="uk-UA" altLang="uk-UA" b="0" i="0" u="none" strike="noStrike" cap="none" normalizeH="0" baseline="0" dirty="0" smtClean="0">
                <a:ln>
                  <a:noFill/>
                </a:ln>
                <a:solidFill>
                  <a:srgbClr val="000000"/>
                </a:solidFill>
                <a:effectLst/>
                <a:latin typeface="Consolas" panose="020B0609020204030204" pitchFamily="49" charset="0"/>
              </a:rPr>
              <a:t>):</a:t>
            </a:r>
            <a:endParaRPr kumimoji="0" lang="uk-UA" altLang="uk-UA" b="0" i="0" u="none" strike="noStrike" cap="none" normalizeH="0" baseline="0" dirty="0" smtClean="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smtClean="0">
                <a:ln>
                  <a:noFill/>
                </a:ln>
                <a:solidFill>
                  <a:srgbClr val="808080"/>
                </a:solidFill>
                <a:effectLst/>
                <a:latin typeface="Consolas" panose="020B0609020204030204" pitchFamily="49" charset="0"/>
              </a:rPr>
              <a:t>self</a:t>
            </a:r>
            <a:r>
              <a:rPr kumimoji="0" lang="uk-UA" altLang="uk-UA" b="0" i="0" u="none" strike="noStrike" cap="none" normalizeH="0" baseline="0" dirty="0" smtClean="0">
                <a:ln>
                  <a:noFill/>
                </a:ln>
                <a:solidFill>
                  <a:srgbClr val="000000"/>
                </a:solidFill>
                <a:effectLst/>
                <a:latin typeface="Consolas" panose="020B0609020204030204" pitchFamily="49" charset="0"/>
              </a:rPr>
              <a:t>.name </a:t>
            </a:r>
            <a:r>
              <a:rPr kumimoji="0" lang="uk-UA" altLang="uk-UA" b="0" i="0" u="none" strike="noStrike" cap="none" normalizeH="0" baseline="0" dirty="0" smtClean="0">
                <a:ln>
                  <a:noFill/>
                </a:ln>
                <a:solidFill>
                  <a:srgbClr val="006699"/>
                </a:solidFill>
                <a:effectLst/>
                <a:latin typeface="Consolas" panose="020B0609020204030204" pitchFamily="49" charset="0"/>
              </a:rPr>
              <a:t>=</a:t>
            </a: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err="1" smtClean="0">
                <a:ln>
                  <a:noFill/>
                </a:ln>
                <a:solidFill>
                  <a:srgbClr val="000000"/>
                </a:solidFill>
                <a:effectLst/>
                <a:latin typeface="Consolas" panose="020B0609020204030204" pitchFamily="49" charset="0"/>
              </a:rPr>
              <a:t>name</a:t>
            </a: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smtClean="0">
                <a:ln>
                  <a:noFill/>
                </a:ln>
                <a:solidFill>
                  <a:srgbClr val="008200"/>
                </a:solidFill>
                <a:effectLst/>
                <a:latin typeface="Consolas" panose="020B0609020204030204" pitchFamily="49" charset="0"/>
              </a:rPr>
              <a:t># встановлюємо </a:t>
            </a:r>
            <a:r>
              <a:rPr lang="uk-UA" altLang="uk-UA" dirty="0" err="1">
                <a:solidFill>
                  <a:srgbClr val="008200"/>
                </a:solidFill>
                <a:latin typeface="Consolas" panose="020B0609020204030204" pitchFamily="49" charset="0"/>
              </a:rPr>
              <a:t>і</a:t>
            </a:r>
            <a:r>
              <a:rPr kumimoji="0" lang="uk-UA" altLang="uk-UA" b="0" i="0" u="none" strike="noStrike" cap="none" normalizeH="0" baseline="0" dirty="0" err="1" smtClean="0">
                <a:ln>
                  <a:noFill/>
                </a:ln>
                <a:solidFill>
                  <a:srgbClr val="008200"/>
                </a:solidFill>
                <a:effectLst/>
                <a:latin typeface="Consolas" panose="020B0609020204030204" pitchFamily="49" charset="0"/>
              </a:rPr>
              <a:t>м</a:t>
            </a:r>
            <a:r>
              <a:rPr kumimoji="0" lang="en-US" altLang="uk-UA" b="0" i="0" u="none" strike="noStrike" cap="none" normalizeH="0" baseline="0" dirty="0" smtClean="0">
                <a:ln>
                  <a:noFill/>
                </a:ln>
                <a:solidFill>
                  <a:srgbClr val="008200"/>
                </a:solidFill>
                <a:effectLst/>
                <a:latin typeface="Consolas" panose="020B0609020204030204" pitchFamily="49" charset="0"/>
              </a:rPr>
              <a:t>’</a:t>
            </a:r>
            <a:r>
              <a:rPr kumimoji="0" lang="uk-UA" altLang="uk-UA" b="0" i="0" u="none" strike="noStrike" cap="none" normalizeH="0" baseline="0" dirty="0" smtClean="0">
                <a:ln>
                  <a:noFill/>
                </a:ln>
                <a:solidFill>
                  <a:srgbClr val="008200"/>
                </a:solidFill>
                <a:effectLst/>
                <a:latin typeface="Consolas" panose="020B0609020204030204" pitchFamily="49" charset="0"/>
              </a:rPr>
              <a:t>я</a:t>
            </a:r>
            <a:endParaRPr kumimoji="0" lang="uk-UA" altLang="uk-UA" b="0" i="0" u="none" strike="noStrike" cap="none" normalizeH="0" baseline="0" dirty="0" smtClean="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smtClean="0">
                <a:ln>
                  <a:noFill/>
                </a:ln>
                <a:solidFill>
                  <a:srgbClr val="000000"/>
                </a:solidFill>
                <a:effectLst/>
                <a:latin typeface="Consolas" panose="020B0609020204030204" pitchFamily="49" charset="0"/>
              </a:rPr>
              <a:t> </a:t>
            </a:r>
            <a:endParaRPr kumimoji="0" lang="uk-UA" altLang="uk-UA" b="0" i="0" u="none" strike="noStrike" cap="none" normalizeH="0" baseline="0" dirty="0" smtClean="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err="1" smtClean="0">
                <a:ln>
                  <a:noFill/>
                </a:ln>
                <a:solidFill>
                  <a:schemeClr val="accent6"/>
                </a:solidFill>
                <a:effectLst/>
                <a:latin typeface="Consolas" panose="020B0609020204030204" pitchFamily="49" charset="0"/>
              </a:rPr>
              <a:t>def</a:t>
            </a: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err="1" smtClean="0">
                <a:ln>
                  <a:noFill/>
                </a:ln>
                <a:solidFill>
                  <a:srgbClr val="000000"/>
                </a:solidFill>
                <a:effectLst/>
                <a:latin typeface="Consolas" panose="020B0609020204030204" pitchFamily="49" charset="0"/>
              </a:rPr>
              <a:t>display_info</a:t>
            </a:r>
            <a:r>
              <a:rPr kumimoji="0" lang="uk-UA" altLang="uk-UA" b="0" i="0" u="none" strike="noStrike" cap="none" normalizeH="0" baseline="0" dirty="0" smtClean="0">
                <a:ln>
                  <a:noFill/>
                </a:ln>
                <a:solidFill>
                  <a:srgbClr val="000000"/>
                </a:solidFill>
                <a:effectLst/>
                <a:latin typeface="Consolas" panose="020B0609020204030204" pitchFamily="49" charset="0"/>
              </a:rPr>
              <a:t>(</a:t>
            </a:r>
            <a:r>
              <a:rPr kumimoji="0" lang="uk-UA" altLang="uk-UA" b="0" i="0" u="none" strike="noStrike" cap="none" normalizeH="0" baseline="0" dirty="0" err="1" smtClean="0">
                <a:ln>
                  <a:noFill/>
                </a:ln>
                <a:solidFill>
                  <a:srgbClr val="808080"/>
                </a:solidFill>
                <a:effectLst/>
                <a:latin typeface="Consolas" panose="020B0609020204030204" pitchFamily="49" charset="0"/>
              </a:rPr>
              <a:t>self</a:t>
            </a:r>
            <a:r>
              <a:rPr kumimoji="0" lang="uk-UA" altLang="uk-UA" b="0" i="0" u="none" strike="noStrike" cap="none" normalizeH="0" baseline="0" dirty="0" smtClean="0">
                <a:ln>
                  <a:noFill/>
                </a:ln>
                <a:solidFill>
                  <a:srgbClr val="000000"/>
                </a:solidFill>
                <a:effectLst/>
                <a:latin typeface="Consolas" panose="020B0609020204030204" pitchFamily="49" charset="0"/>
              </a:rPr>
              <a:t>):</a:t>
            </a:r>
            <a:endParaRPr kumimoji="0" lang="uk-UA" altLang="uk-UA" b="0" i="0" u="none" strike="noStrike" cap="none" normalizeH="0" baseline="0" dirty="0" smtClean="0">
              <a:ln>
                <a:noFill/>
              </a:ln>
              <a:solidFill>
                <a:schemeClr val="tx1"/>
              </a:solidFill>
              <a:effectLst/>
              <a:latin typeface="Consolas" panose="020B0609020204030204" pitchFamily="49" charset="0"/>
            </a:endParaRPr>
          </a:p>
          <a:p>
            <a:pPr lvl="0"/>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err="1" smtClean="0">
                <a:ln>
                  <a:noFill/>
                </a:ln>
                <a:solidFill>
                  <a:schemeClr val="accent6"/>
                </a:solidFill>
                <a:effectLst/>
                <a:latin typeface="Consolas" panose="020B0609020204030204" pitchFamily="49" charset="0"/>
              </a:rPr>
              <a:t>print</a:t>
            </a:r>
            <a:r>
              <a:rPr kumimoji="0" lang="uk-UA" altLang="uk-UA" b="0" i="0" u="none" strike="noStrike" cap="none" normalizeH="0" baseline="0" dirty="0" smtClean="0">
                <a:ln>
                  <a:noFill/>
                </a:ln>
                <a:solidFill>
                  <a:schemeClr val="accent2"/>
                </a:solidFill>
                <a:effectLst/>
                <a:latin typeface="Consolas" panose="020B0609020204030204" pitchFamily="49" charset="0"/>
              </a:rPr>
              <a:t>(</a:t>
            </a:r>
            <a:r>
              <a:rPr lang="uk-UA" altLang="uk-UA" dirty="0">
                <a:solidFill>
                  <a:schemeClr val="accent2"/>
                </a:solidFill>
                <a:latin typeface="Consolas" panose="020B0609020204030204" pitchFamily="49" charset="0"/>
              </a:rPr>
              <a:t>"</a:t>
            </a:r>
            <a:r>
              <a:rPr kumimoji="0" lang="en-US" altLang="uk-UA" b="0" i="0" u="none" strike="noStrike" cap="none" normalizeH="0" baseline="0" dirty="0" smtClean="0">
                <a:ln>
                  <a:noFill/>
                </a:ln>
                <a:solidFill>
                  <a:schemeClr val="accent2"/>
                </a:solidFill>
                <a:effectLst/>
                <a:latin typeface="Consolas" panose="020B0609020204030204" pitchFamily="49" charset="0"/>
              </a:rPr>
              <a:t>Hello</a:t>
            </a:r>
            <a:r>
              <a:rPr kumimoji="0" lang="uk-UA" altLang="uk-UA" b="0" i="0" u="none" strike="noStrike" cap="none" normalizeH="0" baseline="0" dirty="0" smtClean="0">
                <a:ln>
                  <a:noFill/>
                </a:ln>
                <a:solidFill>
                  <a:schemeClr val="accent2"/>
                </a:solidFill>
                <a:effectLst/>
                <a:latin typeface="Consolas" panose="020B0609020204030204" pitchFamily="49" charset="0"/>
              </a:rPr>
              <a:t>, </a:t>
            </a:r>
            <a:r>
              <a:rPr kumimoji="0" lang="en-US" altLang="uk-UA" b="0" i="0" u="none" strike="noStrike" cap="none" normalizeH="0" baseline="0" dirty="0" smtClean="0">
                <a:ln>
                  <a:noFill/>
                </a:ln>
                <a:solidFill>
                  <a:schemeClr val="accent2"/>
                </a:solidFill>
                <a:effectLst/>
                <a:latin typeface="Consolas" panose="020B0609020204030204" pitchFamily="49" charset="0"/>
              </a:rPr>
              <a:t>my name is </a:t>
            </a:r>
            <a:r>
              <a:rPr kumimoji="0" lang="uk-UA" altLang="uk-UA" b="0" i="0" u="none" strike="noStrike" cap="none" normalizeH="0" baseline="0" dirty="0" smtClean="0">
                <a:ln>
                  <a:noFill/>
                </a:ln>
                <a:solidFill>
                  <a:schemeClr val="accent2"/>
                </a:solidFill>
                <a:effectLst/>
                <a:latin typeface="Consolas" panose="020B0609020204030204" pitchFamily="49" charset="0"/>
              </a:rPr>
              <a:t>"</a:t>
            </a: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smtClean="0">
                <a:ln>
                  <a:noFill/>
                </a:ln>
                <a:solidFill>
                  <a:srgbClr val="808080"/>
                </a:solidFill>
                <a:effectLst/>
                <a:latin typeface="Consolas" panose="020B0609020204030204" pitchFamily="49" charset="0"/>
              </a:rPr>
              <a:t>self</a:t>
            </a:r>
            <a:r>
              <a:rPr kumimoji="0" lang="uk-UA" altLang="uk-UA" b="0" i="0" u="none" strike="noStrike" cap="none" normalizeH="0" baseline="0" dirty="0" smtClean="0">
                <a:ln>
                  <a:noFill/>
                </a:ln>
                <a:solidFill>
                  <a:srgbClr val="000000"/>
                </a:solidFill>
                <a:effectLst/>
                <a:latin typeface="Consolas" panose="020B0609020204030204" pitchFamily="49" charset="0"/>
              </a:rPr>
              <a:t>.name)</a:t>
            </a:r>
            <a:endParaRPr kumimoji="0" lang="en-US" altLang="uk-UA"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uk-UA"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uk-UA" b="0" i="0" u="none" strike="noStrike" cap="none" normalizeH="0" baseline="0" dirty="0" smtClean="0">
                <a:ln>
                  <a:noFill/>
                </a:ln>
                <a:solidFill>
                  <a:srgbClr val="000000"/>
                </a:solidFill>
                <a:effectLst/>
                <a:latin typeface="Consolas" panose="020B0609020204030204" pitchFamily="49" charset="0"/>
              </a:rPr>
              <a:t> p</a:t>
            </a:r>
            <a:r>
              <a:rPr kumimoji="0" lang="uk-UA" altLang="uk-UA" b="0" i="0" u="none" strike="noStrike" cap="none" normalizeH="0" baseline="0" dirty="0" smtClean="0">
                <a:ln>
                  <a:noFill/>
                </a:ln>
                <a:solidFill>
                  <a:srgbClr val="000000"/>
                </a:solidFill>
                <a:effectLst/>
                <a:latin typeface="Consolas" panose="020B0609020204030204" pitchFamily="49" charset="0"/>
              </a:rPr>
              <a:t>erson1 </a:t>
            </a:r>
            <a:r>
              <a:rPr kumimoji="0" lang="uk-UA" altLang="uk-UA" b="0" i="0" u="none" strike="noStrike" cap="none" normalizeH="0" baseline="0" dirty="0" smtClean="0">
                <a:ln>
                  <a:noFill/>
                </a:ln>
                <a:solidFill>
                  <a:srgbClr val="006699"/>
                </a:solidFill>
                <a:effectLst/>
                <a:latin typeface="Consolas" panose="020B0609020204030204" pitchFamily="49" charset="0"/>
              </a:rPr>
              <a:t>=</a:t>
            </a: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err="1" smtClean="0">
                <a:ln>
                  <a:noFill/>
                </a:ln>
                <a:solidFill>
                  <a:srgbClr val="000000"/>
                </a:solidFill>
                <a:effectLst/>
                <a:latin typeface="Consolas" panose="020B0609020204030204" pitchFamily="49" charset="0"/>
              </a:rPr>
              <a:t>Person</a:t>
            </a:r>
            <a:r>
              <a:rPr kumimoji="0" lang="uk-UA" altLang="uk-UA" b="0" i="0" u="none" strike="noStrike" cap="none" normalizeH="0" baseline="0" dirty="0" smtClean="0">
                <a:ln>
                  <a:noFill/>
                </a:ln>
                <a:solidFill>
                  <a:schemeClr val="accent2"/>
                </a:solidFill>
                <a:effectLst/>
                <a:latin typeface="Consolas" panose="020B0609020204030204" pitchFamily="49" charset="0"/>
              </a:rPr>
              <a:t>("</a:t>
            </a:r>
            <a:r>
              <a:rPr kumimoji="0" lang="uk-UA" altLang="uk-UA" b="0" i="0" u="none" strike="noStrike" cap="none" normalizeH="0" baseline="0" dirty="0" err="1" smtClean="0">
                <a:ln>
                  <a:noFill/>
                </a:ln>
                <a:solidFill>
                  <a:schemeClr val="accent2"/>
                </a:solidFill>
                <a:effectLst/>
                <a:latin typeface="Consolas" panose="020B0609020204030204" pitchFamily="49" charset="0"/>
              </a:rPr>
              <a:t>Tom</a:t>
            </a:r>
            <a:r>
              <a:rPr kumimoji="0" lang="uk-UA" altLang="uk-UA" b="0" i="0" u="none" strike="noStrike" cap="none" normalizeH="0" baseline="0" dirty="0" smtClean="0">
                <a:ln>
                  <a:noFill/>
                </a:ln>
                <a:solidFill>
                  <a:schemeClr val="accent2"/>
                </a:solidFill>
                <a:effectLst/>
                <a:latin typeface="Consolas" panose="020B0609020204030204" pitchFamily="49" charset="0"/>
              </a:rPr>
              <a:t>"</a:t>
            </a:r>
            <a:r>
              <a:rPr kumimoji="0" lang="uk-UA" altLang="uk-UA" b="0" i="0" u="none" strike="noStrike" cap="none" normalizeH="0" baseline="0" dirty="0" smtClean="0">
                <a:ln>
                  <a:noFill/>
                </a:ln>
                <a:solidFill>
                  <a:srgbClr val="000000"/>
                </a:solidFill>
                <a:effectLst/>
                <a:latin typeface="Consolas" panose="020B0609020204030204" pitchFamily="49" charset="0"/>
              </a:rPr>
              <a:t>)</a:t>
            </a:r>
            <a:endParaRPr kumimoji="0" lang="uk-UA" altLang="uk-UA" b="0" i="0" u="none" strike="noStrike" cap="none" normalizeH="0" baseline="0" dirty="0" smtClean="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smtClean="0">
                <a:ln>
                  <a:noFill/>
                </a:ln>
                <a:solidFill>
                  <a:srgbClr val="000000"/>
                </a:solidFill>
                <a:effectLst/>
                <a:latin typeface="Consolas" panose="020B0609020204030204" pitchFamily="49" charset="0"/>
              </a:rPr>
              <a:t>person1.display_info()         </a:t>
            </a:r>
            <a:r>
              <a:rPr kumimoji="0" lang="uk-UA" altLang="uk-UA" b="0" i="0" u="none" strike="noStrike" cap="none" normalizeH="0" baseline="0" dirty="0" smtClean="0">
                <a:ln>
                  <a:noFill/>
                </a:ln>
                <a:solidFill>
                  <a:srgbClr val="008200"/>
                </a:solidFill>
                <a:effectLst/>
                <a:latin typeface="Consolas" panose="020B0609020204030204" pitchFamily="49" charset="0"/>
              </a:rPr>
              <a:t># </a:t>
            </a:r>
            <a:r>
              <a:rPr kumimoji="0" lang="en-US" altLang="uk-UA" b="0" i="0" u="none" strike="noStrike" cap="none" normalizeH="0" baseline="0" dirty="0" smtClean="0">
                <a:ln>
                  <a:noFill/>
                </a:ln>
                <a:solidFill>
                  <a:srgbClr val="008200"/>
                </a:solidFill>
                <a:effectLst/>
                <a:latin typeface="Consolas" panose="020B0609020204030204" pitchFamily="49" charset="0"/>
              </a:rPr>
              <a:t>Hello</a:t>
            </a:r>
            <a:r>
              <a:rPr kumimoji="0" lang="uk-UA" altLang="uk-UA" b="0" i="0" u="none" strike="noStrike" cap="none" normalizeH="0" baseline="0" dirty="0" smtClean="0">
                <a:ln>
                  <a:noFill/>
                </a:ln>
                <a:solidFill>
                  <a:srgbClr val="008200"/>
                </a:solidFill>
                <a:effectLst/>
                <a:latin typeface="Consolas" panose="020B0609020204030204" pitchFamily="49" charset="0"/>
              </a:rPr>
              <a:t>, </a:t>
            </a:r>
            <a:r>
              <a:rPr kumimoji="0" lang="en-US" altLang="uk-UA" b="0" i="0" u="none" strike="noStrike" cap="none" normalizeH="0" baseline="0" dirty="0" smtClean="0">
                <a:ln>
                  <a:noFill/>
                </a:ln>
                <a:solidFill>
                  <a:srgbClr val="008200"/>
                </a:solidFill>
                <a:effectLst/>
                <a:latin typeface="Consolas" panose="020B0609020204030204" pitchFamily="49" charset="0"/>
              </a:rPr>
              <a:t>my name is</a:t>
            </a:r>
            <a:r>
              <a:rPr kumimoji="0" lang="uk-UA" altLang="uk-UA" b="0" i="0" u="none" strike="noStrike" cap="none" normalizeH="0" baseline="0" dirty="0" smtClean="0">
                <a:ln>
                  <a:noFill/>
                </a:ln>
                <a:solidFill>
                  <a:srgbClr val="008200"/>
                </a:solidFill>
                <a:effectLst/>
                <a:latin typeface="Consolas" panose="020B0609020204030204" pitchFamily="49" charset="0"/>
              </a:rPr>
              <a:t> </a:t>
            </a:r>
            <a:r>
              <a:rPr kumimoji="0" lang="uk-UA" altLang="uk-UA" b="0" i="0" u="none" strike="noStrike" cap="none" normalizeH="0" baseline="0" dirty="0" err="1" smtClean="0">
                <a:ln>
                  <a:noFill/>
                </a:ln>
                <a:solidFill>
                  <a:srgbClr val="008200"/>
                </a:solidFill>
                <a:effectLst/>
                <a:latin typeface="Consolas" panose="020B0609020204030204" pitchFamily="49" charset="0"/>
              </a:rPr>
              <a:t>Tom</a:t>
            </a:r>
            <a:endParaRPr kumimoji="0" lang="uk-UA" altLang="uk-UA" b="0" i="0" u="none" strike="noStrike" cap="none" normalizeH="0" baseline="0" dirty="0" smtClean="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smtClean="0">
                <a:ln>
                  <a:noFill/>
                </a:ln>
                <a:solidFill>
                  <a:srgbClr val="000000"/>
                </a:solidFill>
                <a:effectLst/>
                <a:latin typeface="Consolas" panose="020B0609020204030204" pitchFamily="49" charset="0"/>
              </a:rPr>
              <a:t>person2 </a:t>
            </a:r>
            <a:r>
              <a:rPr kumimoji="0" lang="uk-UA" altLang="uk-UA" b="0" i="0" u="none" strike="noStrike" cap="none" normalizeH="0" baseline="0" dirty="0" smtClean="0">
                <a:ln>
                  <a:noFill/>
                </a:ln>
                <a:solidFill>
                  <a:srgbClr val="006699"/>
                </a:solidFill>
                <a:effectLst/>
                <a:latin typeface="Consolas" panose="020B0609020204030204" pitchFamily="49" charset="0"/>
              </a:rPr>
              <a:t>=</a:t>
            </a: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err="1" smtClean="0">
                <a:ln>
                  <a:noFill/>
                </a:ln>
                <a:solidFill>
                  <a:srgbClr val="000000"/>
                </a:solidFill>
                <a:effectLst/>
                <a:latin typeface="Consolas" panose="020B0609020204030204" pitchFamily="49" charset="0"/>
              </a:rPr>
              <a:t>Person</a:t>
            </a:r>
            <a:r>
              <a:rPr kumimoji="0" lang="uk-UA" altLang="uk-UA" b="0" i="0" u="none" strike="noStrike" cap="none" normalizeH="0" baseline="0" dirty="0" smtClean="0">
                <a:ln>
                  <a:noFill/>
                </a:ln>
                <a:solidFill>
                  <a:srgbClr val="000000"/>
                </a:solidFill>
                <a:effectLst/>
                <a:latin typeface="Consolas" panose="020B0609020204030204" pitchFamily="49" charset="0"/>
              </a:rPr>
              <a:t>(</a:t>
            </a:r>
            <a:r>
              <a:rPr kumimoji="0" lang="uk-UA" altLang="uk-UA" b="0" i="0" u="none" strike="noStrike" cap="none" normalizeH="0" baseline="0" dirty="0" smtClean="0">
                <a:ln>
                  <a:noFill/>
                </a:ln>
                <a:solidFill>
                  <a:schemeClr val="accent2"/>
                </a:solidFill>
                <a:effectLst/>
                <a:latin typeface="Consolas" panose="020B0609020204030204" pitchFamily="49" charset="0"/>
              </a:rPr>
              <a:t>"</a:t>
            </a:r>
            <a:r>
              <a:rPr kumimoji="0" lang="uk-UA" altLang="uk-UA" b="0" i="0" u="none" strike="noStrike" cap="none" normalizeH="0" baseline="0" dirty="0" err="1" smtClean="0">
                <a:ln>
                  <a:noFill/>
                </a:ln>
                <a:solidFill>
                  <a:schemeClr val="accent2"/>
                </a:solidFill>
                <a:effectLst/>
                <a:latin typeface="Consolas" panose="020B0609020204030204" pitchFamily="49" charset="0"/>
              </a:rPr>
              <a:t>Sam</a:t>
            </a:r>
            <a:r>
              <a:rPr kumimoji="0" lang="uk-UA" altLang="uk-UA" b="0" i="0" u="none" strike="noStrike" cap="none" normalizeH="0" baseline="0" dirty="0" smtClean="0">
                <a:ln>
                  <a:noFill/>
                </a:ln>
                <a:solidFill>
                  <a:schemeClr val="accent2"/>
                </a:solidFill>
                <a:effectLst/>
                <a:latin typeface="Consolas" panose="020B0609020204030204" pitchFamily="49" charset="0"/>
              </a:rPr>
              <a:t>"</a:t>
            </a:r>
            <a:r>
              <a:rPr kumimoji="0" lang="uk-UA" altLang="uk-UA" b="0" i="0" u="none" strike="noStrike" cap="none" normalizeH="0" baseline="0" dirty="0" smtClean="0">
                <a:ln>
                  <a:noFill/>
                </a:ln>
                <a:solidFill>
                  <a:srgbClr val="000000"/>
                </a:solidFill>
                <a:effectLst/>
                <a:latin typeface="Consolas" panose="020B0609020204030204" pitchFamily="49" charset="0"/>
              </a:rPr>
              <a:t>)</a:t>
            </a:r>
            <a:endParaRPr kumimoji="0" lang="uk-UA" altLang="uk-UA" b="0" i="0" u="none" strike="noStrike" cap="none" normalizeH="0" baseline="0" dirty="0" smtClean="0">
              <a:ln>
                <a:noFill/>
              </a:ln>
              <a:solidFill>
                <a:schemeClr val="tx1"/>
              </a:solidFill>
              <a:effectLst/>
              <a:latin typeface="Consolas" panose="020B0609020204030204" pitchFamily="49" charset="0"/>
            </a:endParaRPr>
          </a:p>
          <a:p>
            <a:pPr lvl="0"/>
            <a:r>
              <a:rPr kumimoji="0" lang="en-US"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smtClean="0">
                <a:ln>
                  <a:noFill/>
                </a:ln>
                <a:solidFill>
                  <a:srgbClr val="000000"/>
                </a:solidFill>
                <a:effectLst/>
                <a:latin typeface="Consolas" panose="020B0609020204030204" pitchFamily="49" charset="0"/>
              </a:rPr>
              <a:t>person2.display_info()         </a:t>
            </a:r>
            <a:r>
              <a:rPr kumimoji="0" lang="uk-UA" altLang="uk-UA" b="0" i="0" u="none" strike="noStrike" cap="none" normalizeH="0" baseline="0" dirty="0" smtClean="0">
                <a:ln>
                  <a:noFill/>
                </a:ln>
                <a:solidFill>
                  <a:srgbClr val="008200"/>
                </a:solidFill>
                <a:effectLst/>
                <a:latin typeface="Consolas" panose="020B0609020204030204" pitchFamily="49" charset="0"/>
              </a:rPr>
              <a:t># </a:t>
            </a:r>
            <a:r>
              <a:rPr lang="en-US" altLang="uk-UA" dirty="0">
                <a:solidFill>
                  <a:srgbClr val="008200"/>
                </a:solidFill>
                <a:latin typeface="Consolas" panose="020B0609020204030204" pitchFamily="49" charset="0"/>
              </a:rPr>
              <a:t>Hello</a:t>
            </a:r>
            <a:r>
              <a:rPr lang="uk-UA" altLang="uk-UA" dirty="0">
                <a:solidFill>
                  <a:srgbClr val="008200"/>
                </a:solidFill>
                <a:latin typeface="Consolas" panose="020B0609020204030204" pitchFamily="49" charset="0"/>
              </a:rPr>
              <a:t>, </a:t>
            </a:r>
            <a:r>
              <a:rPr lang="en-US" altLang="uk-UA" dirty="0">
                <a:solidFill>
                  <a:srgbClr val="008200"/>
                </a:solidFill>
                <a:latin typeface="Consolas" panose="020B0609020204030204" pitchFamily="49" charset="0"/>
              </a:rPr>
              <a:t>my name is</a:t>
            </a:r>
            <a:r>
              <a:rPr lang="uk-UA" altLang="uk-UA" dirty="0">
                <a:solidFill>
                  <a:srgbClr val="008200"/>
                </a:solidFill>
                <a:latin typeface="Consolas" panose="020B0609020204030204" pitchFamily="49" charset="0"/>
              </a:rPr>
              <a:t> </a:t>
            </a:r>
            <a:r>
              <a:rPr kumimoji="0" lang="uk-UA" altLang="uk-UA" b="0" i="0" u="none" strike="noStrike" cap="none" normalizeH="0" baseline="0" dirty="0" err="1" smtClean="0">
                <a:ln>
                  <a:noFill/>
                </a:ln>
                <a:solidFill>
                  <a:srgbClr val="008200"/>
                </a:solidFill>
                <a:effectLst/>
                <a:latin typeface="Consolas" panose="020B0609020204030204" pitchFamily="49" charset="0"/>
              </a:rPr>
              <a:t>Sam</a:t>
            </a:r>
            <a:endParaRPr kumimoji="0" lang="uk-UA" altLang="uk-UA" b="0" i="0" u="none" strike="noStrike" cap="none" normalizeH="0" baseline="0" dirty="0" smtClean="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986139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592458"/>
            <a:ext cx="11355761" cy="525970"/>
          </a:xfrm>
        </p:spPr>
        <p:txBody>
          <a:bodyPr/>
          <a:lstStyle/>
          <a:p>
            <a:r>
              <a:rPr lang="en-US" b="1" dirty="0"/>
              <a:t>Deleting Attributes and Objects</a:t>
            </a:r>
          </a:p>
        </p:txBody>
      </p:sp>
      <p:sp>
        <p:nvSpPr>
          <p:cNvPr id="8" name="Rectangle 7"/>
          <p:cNvSpPr>
            <a:spLocks noChangeArrowheads="1"/>
          </p:cNvSpPr>
          <p:nvPr/>
        </p:nvSpPr>
        <p:spPr bwMode="auto">
          <a:xfrm>
            <a:off x="829340" y="1353882"/>
            <a:ext cx="3540642" cy="4985980"/>
          </a:xfrm>
          <a:prstGeom prst="rect">
            <a:avLst/>
          </a:prstGeom>
          <a:noFill/>
          <a:ln w="952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smtClean="0">
                <a:ln>
                  <a:noFill/>
                </a:ln>
                <a:solidFill>
                  <a:srgbClr val="000000"/>
                </a:solidFill>
                <a:effectLst/>
                <a:latin typeface="Consolas" panose="020B0609020204030204" pitchFamily="49" charset="0"/>
              </a:rPr>
              <a:t>person1 </a:t>
            </a:r>
            <a:r>
              <a:rPr kumimoji="0" lang="uk-UA" altLang="uk-UA" b="0" i="0" u="none" strike="noStrike" cap="none" normalizeH="0" baseline="0" dirty="0" smtClean="0">
                <a:ln>
                  <a:noFill/>
                </a:ln>
                <a:solidFill>
                  <a:srgbClr val="006699"/>
                </a:solidFill>
                <a:effectLst/>
                <a:latin typeface="Consolas" panose="020B0609020204030204" pitchFamily="49" charset="0"/>
              </a:rPr>
              <a:t>=</a:t>
            </a: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err="1" smtClean="0">
                <a:ln>
                  <a:noFill/>
                </a:ln>
                <a:solidFill>
                  <a:srgbClr val="000000"/>
                </a:solidFill>
                <a:effectLst/>
                <a:latin typeface="Consolas" panose="020B0609020204030204" pitchFamily="49" charset="0"/>
              </a:rPr>
              <a:t>Person</a:t>
            </a:r>
            <a:r>
              <a:rPr kumimoji="0" lang="uk-UA" altLang="uk-UA" b="0" i="0" u="none" strike="noStrike" cap="none" normalizeH="0" baseline="0" dirty="0" smtClean="0">
                <a:ln>
                  <a:noFill/>
                </a:ln>
                <a:solidFill>
                  <a:srgbClr val="000000"/>
                </a:solidFill>
                <a:effectLst/>
                <a:latin typeface="Consolas" panose="020B0609020204030204" pitchFamily="49" charset="0"/>
              </a:rPr>
              <a:t>(</a:t>
            </a:r>
            <a:r>
              <a:rPr kumimoji="0" lang="uk-UA" altLang="uk-UA" b="0" i="0" u="none" strike="noStrike" cap="none" normalizeH="0" baseline="0" dirty="0" smtClean="0">
                <a:ln>
                  <a:noFill/>
                </a:ln>
                <a:solidFill>
                  <a:srgbClr val="DB003E"/>
                </a:solidFill>
                <a:effectLst/>
                <a:latin typeface="Consolas" panose="020B0609020204030204" pitchFamily="49" charset="0"/>
              </a:rPr>
              <a:t>"</a:t>
            </a:r>
            <a:r>
              <a:rPr kumimoji="0" lang="uk-UA" altLang="uk-UA" b="0" i="0" u="none" strike="noStrike" cap="none" normalizeH="0" baseline="0" dirty="0" err="1" smtClean="0">
                <a:ln>
                  <a:noFill/>
                </a:ln>
                <a:solidFill>
                  <a:srgbClr val="DB003E"/>
                </a:solidFill>
                <a:effectLst/>
                <a:latin typeface="Consolas" panose="020B0609020204030204" pitchFamily="49" charset="0"/>
              </a:rPr>
              <a:t>Tom</a:t>
            </a:r>
            <a:r>
              <a:rPr kumimoji="0" lang="uk-UA" altLang="uk-UA" b="0" i="0" u="none" strike="noStrike" cap="none" normalizeH="0" baseline="0" dirty="0" smtClean="0">
                <a:ln>
                  <a:noFill/>
                </a:ln>
                <a:solidFill>
                  <a:srgbClr val="DB003E"/>
                </a:solidFill>
                <a:effectLst/>
                <a:latin typeface="Consolas" panose="020B0609020204030204" pitchFamily="49" charset="0"/>
              </a:rPr>
              <a:t>"</a:t>
            </a:r>
            <a:r>
              <a:rPr kumimoji="0" lang="uk-UA" altLang="uk-UA" b="0" i="0" u="none" strike="noStrike" cap="none" normalizeH="0" baseline="0" dirty="0" smtClean="0">
                <a:ln>
                  <a:noFill/>
                </a:ln>
                <a:solidFill>
                  <a:srgbClr val="000000"/>
                </a:solidFill>
                <a:effectLst/>
                <a:latin typeface="Consolas" panose="020B0609020204030204" pitchFamily="49" charset="0"/>
              </a:rPr>
              <a:t>)</a:t>
            </a:r>
            <a:endParaRPr kumimoji="0" lang="uk-UA" altLang="uk-UA" b="0" i="0" u="none" strike="noStrike" cap="none" normalizeH="0" baseline="0" dirty="0" smtClean="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uk-UA" b="0" i="0" u="none" strike="noStrike" cap="none" normalizeH="0" baseline="0" dirty="0" smtClean="0">
              <a:ln>
                <a:noFill/>
              </a:ln>
              <a:solidFill>
                <a:srgbClr val="006699"/>
              </a:solidFill>
              <a:effectLst/>
              <a:latin typeface="Consolas" panose="020B0609020204030204" pitchFamily="49" charset="0"/>
            </a:endParaRPr>
          </a:p>
          <a:p>
            <a:pPr lvl="0"/>
            <a:r>
              <a:rPr lang="uk-UA" altLang="uk-UA" dirty="0">
                <a:solidFill>
                  <a:srgbClr val="008200"/>
                </a:solidFill>
                <a:latin typeface="Consolas" panose="020B0609020204030204" pitchFamily="49" charset="0"/>
              </a:rPr>
              <a:t># видалення з </a:t>
            </a:r>
            <a:r>
              <a:rPr lang="uk-UA" altLang="uk-UA" dirty="0" err="1">
                <a:solidFill>
                  <a:srgbClr val="008200"/>
                </a:solidFill>
                <a:latin typeface="Consolas" panose="020B0609020204030204" pitchFamily="49" charset="0"/>
              </a:rPr>
              <a:t>пам</a:t>
            </a:r>
            <a:r>
              <a:rPr lang="en-US" altLang="uk-UA" dirty="0">
                <a:solidFill>
                  <a:srgbClr val="008200"/>
                </a:solidFill>
                <a:latin typeface="Consolas" panose="020B0609020204030204" pitchFamily="49" charset="0"/>
              </a:rPr>
              <a:t>’</a:t>
            </a:r>
            <a:r>
              <a:rPr lang="uk-UA" altLang="uk-UA" dirty="0" smtClean="0">
                <a:solidFill>
                  <a:srgbClr val="008200"/>
                </a:solidFill>
                <a:latin typeface="Consolas" panose="020B0609020204030204" pitchFamily="49" charset="0"/>
              </a:rPr>
              <a:t>яті</a:t>
            </a:r>
          </a:p>
          <a:p>
            <a:pPr lvl="0"/>
            <a:endParaRPr lang="en-US" altLang="uk-UA" dirty="0" smtClean="0">
              <a:solidFill>
                <a:srgbClr val="006699"/>
              </a:solidFill>
              <a:latin typeface="Consolas" panose="020B0609020204030204" pitchFamily="49" charset="0"/>
            </a:endParaRPr>
          </a:p>
          <a:p>
            <a:pPr lvl="0"/>
            <a:r>
              <a:rPr lang="uk-UA" altLang="uk-UA" dirty="0" err="1" smtClean="0">
                <a:solidFill>
                  <a:schemeClr val="accent6"/>
                </a:solidFill>
                <a:latin typeface="Consolas" panose="020B0609020204030204" pitchFamily="49" charset="0"/>
              </a:rPr>
              <a:t>del</a:t>
            </a:r>
            <a:r>
              <a:rPr lang="uk-UA" altLang="uk-UA" dirty="0" smtClean="0">
                <a:solidFill>
                  <a:srgbClr val="000000"/>
                </a:solidFill>
                <a:latin typeface="Consolas" panose="020B0609020204030204" pitchFamily="49" charset="0"/>
              </a:rPr>
              <a:t> person1.</a:t>
            </a:r>
            <a:r>
              <a:rPr lang="en-US" altLang="uk-UA" dirty="0" smtClean="0">
                <a:solidFill>
                  <a:srgbClr val="000000"/>
                </a:solidFill>
                <a:latin typeface="Consolas" panose="020B0609020204030204" pitchFamily="49" charset="0"/>
              </a:rPr>
              <a:t>name</a:t>
            </a:r>
          </a:p>
          <a:p>
            <a:pPr lvl="0"/>
            <a:endParaRPr lang="en-US" altLang="uk-UA" dirty="0" smtClean="0">
              <a:solidFill>
                <a:srgbClr val="000000"/>
              </a:solidFill>
              <a:latin typeface="Consolas" panose="020B0609020204030204" pitchFamily="49" charset="0"/>
            </a:endParaRPr>
          </a:p>
          <a:p>
            <a:pPr lvl="0"/>
            <a:r>
              <a:rPr lang="uk-UA" altLang="uk-UA" dirty="0">
                <a:latin typeface="Consolas" panose="020B0609020204030204" pitchFamily="49" charset="0"/>
              </a:rPr>
              <a:t>person1.display_info</a:t>
            </a:r>
            <a:r>
              <a:rPr lang="uk-UA" altLang="uk-UA" dirty="0" smtClean="0">
                <a:latin typeface="Consolas" panose="020B0609020204030204" pitchFamily="49" charset="0"/>
              </a:rPr>
              <a:t>()</a:t>
            </a:r>
            <a:endParaRPr lang="en-US" altLang="uk-UA" dirty="0" smtClean="0">
              <a:latin typeface="Consolas" panose="020B0609020204030204" pitchFamily="49" charset="0"/>
            </a:endParaRPr>
          </a:p>
          <a:p>
            <a:pPr lvl="0"/>
            <a:endParaRPr lang="en-US" altLang="uk-UA" dirty="0" smtClean="0">
              <a:latin typeface="Consolas" panose="020B0609020204030204" pitchFamily="49" charset="0"/>
            </a:endParaRPr>
          </a:p>
          <a:p>
            <a:r>
              <a:rPr lang="uk-UA" altLang="uk-UA" dirty="0">
                <a:solidFill>
                  <a:srgbClr val="008200"/>
                </a:solidFill>
                <a:latin typeface="Consolas" panose="020B0609020204030204" pitchFamily="49" charset="0"/>
              </a:rPr>
              <a:t># </a:t>
            </a:r>
            <a:r>
              <a:rPr lang="en-US" altLang="uk-UA" dirty="0" err="1">
                <a:solidFill>
                  <a:srgbClr val="008200"/>
                </a:solidFill>
                <a:latin typeface="Consolas" panose="020B0609020204030204" pitchFamily="49" charset="0"/>
              </a:rPr>
              <a:t>AttributeError</a:t>
            </a:r>
            <a:endParaRPr lang="uk-UA" altLang="uk-UA" dirty="0">
              <a:solidFill>
                <a:srgbClr val="006699"/>
              </a:solidFill>
              <a:latin typeface="Consolas" panose="020B0609020204030204" pitchFamily="49" charset="0"/>
            </a:endParaRPr>
          </a:p>
          <a:p>
            <a:pPr lvl="0"/>
            <a:endParaRPr lang="en-US" altLang="uk-UA" dirty="0" smtClean="0">
              <a:solidFill>
                <a:srgbClr val="006699"/>
              </a:solidFill>
              <a:latin typeface="Consolas" panose="020B0609020204030204" pitchFamily="49" charset="0"/>
            </a:endParaRPr>
          </a:p>
          <a:p>
            <a:pPr lvl="0"/>
            <a:r>
              <a:rPr lang="uk-UA" altLang="uk-UA" dirty="0" err="1" smtClean="0">
                <a:solidFill>
                  <a:schemeClr val="accent6"/>
                </a:solidFill>
                <a:latin typeface="Consolas" panose="020B0609020204030204" pitchFamily="49" charset="0"/>
              </a:rPr>
              <a:t>del</a:t>
            </a:r>
            <a:r>
              <a:rPr lang="uk-UA" altLang="uk-UA" dirty="0" smtClean="0">
                <a:solidFill>
                  <a:srgbClr val="000000"/>
                </a:solidFill>
                <a:latin typeface="Consolas" panose="020B0609020204030204" pitchFamily="49" charset="0"/>
              </a:rPr>
              <a:t> person1.</a:t>
            </a:r>
            <a:r>
              <a:rPr lang="en-US" altLang="uk-UA" dirty="0" err="1" smtClean="0">
                <a:solidFill>
                  <a:srgbClr val="000000"/>
                </a:solidFill>
                <a:latin typeface="Consolas" panose="020B0609020204030204" pitchFamily="49" charset="0"/>
              </a:rPr>
              <a:t>display_info</a:t>
            </a:r>
            <a:endParaRPr lang="en-US" altLang="uk-UA" dirty="0" smtClean="0">
              <a:solidFill>
                <a:srgbClr val="000000"/>
              </a:solidFill>
              <a:latin typeface="Consolas" panose="020B0609020204030204" pitchFamily="49" charset="0"/>
            </a:endParaRPr>
          </a:p>
          <a:p>
            <a:pPr lvl="0"/>
            <a:endParaRPr lang="en-US" altLang="uk-UA" dirty="0" smtClean="0">
              <a:solidFill>
                <a:srgbClr val="000000"/>
              </a:solidFill>
              <a:latin typeface="Consolas" panose="020B0609020204030204" pitchFamily="49" charset="0"/>
            </a:endParaRPr>
          </a:p>
          <a:p>
            <a:r>
              <a:rPr lang="uk-UA" altLang="uk-UA" dirty="0">
                <a:latin typeface="Consolas" panose="020B0609020204030204" pitchFamily="49" charset="0"/>
              </a:rPr>
              <a:t>person1.display_info</a:t>
            </a:r>
            <a:r>
              <a:rPr lang="uk-UA" altLang="uk-UA" dirty="0" smtClean="0">
                <a:latin typeface="Consolas" panose="020B0609020204030204" pitchFamily="49" charset="0"/>
              </a:rPr>
              <a:t>()</a:t>
            </a:r>
            <a:endParaRPr lang="en-US" altLang="uk-UA" dirty="0" smtClean="0">
              <a:latin typeface="Consolas" panose="020B0609020204030204" pitchFamily="49" charset="0"/>
            </a:endParaRPr>
          </a:p>
          <a:p>
            <a:endParaRPr lang="en-US" altLang="uk-UA" dirty="0">
              <a:latin typeface="Consolas" panose="020B0609020204030204" pitchFamily="49" charset="0"/>
            </a:endParaRPr>
          </a:p>
          <a:p>
            <a:pPr lvl="0"/>
            <a:r>
              <a:rPr lang="uk-UA" altLang="uk-UA" dirty="0" smtClean="0">
                <a:solidFill>
                  <a:srgbClr val="008200"/>
                </a:solidFill>
                <a:latin typeface="Consolas" panose="020B0609020204030204" pitchFamily="49" charset="0"/>
              </a:rPr>
              <a:t>#</a:t>
            </a:r>
            <a:r>
              <a:rPr lang="en-US" altLang="uk-UA" dirty="0" smtClean="0">
                <a:solidFill>
                  <a:srgbClr val="008200"/>
                </a:solidFill>
                <a:latin typeface="Consolas" panose="020B0609020204030204" pitchFamily="49" charset="0"/>
              </a:rPr>
              <a:t> </a:t>
            </a:r>
            <a:r>
              <a:rPr lang="en-US" altLang="uk-UA" dirty="0" err="1" smtClean="0">
                <a:solidFill>
                  <a:srgbClr val="008200"/>
                </a:solidFill>
                <a:latin typeface="Consolas" panose="020B0609020204030204" pitchFamily="49" charset="0"/>
              </a:rPr>
              <a:t>AttributeError</a:t>
            </a:r>
            <a:endParaRPr lang="uk-UA" altLang="uk-UA" dirty="0">
              <a:solidFill>
                <a:srgbClr val="00669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uk-UA" b="0" i="0" u="none" strike="noStrike" cap="none" normalizeH="0" baseline="0" dirty="0" smtClean="0">
              <a:ln>
                <a:noFill/>
              </a:ln>
              <a:solidFill>
                <a:srgbClr val="00669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err="1" smtClean="0">
                <a:ln>
                  <a:noFill/>
                </a:ln>
                <a:solidFill>
                  <a:schemeClr val="accent6"/>
                </a:solidFill>
                <a:effectLst/>
                <a:latin typeface="Consolas" panose="020B0609020204030204" pitchFamily="49" charset="0"/>
              </a:rPr>
              <a:t>del</a:t>
            </a:r>
            <a:r>
              <a:rPr kumimoji="0" lang="uk-UA" altLang="uk-UA" b="0" i="0" u="none" strike="noStrike" cap="none" normalizeH="0" baseline="0" dirty="0" smtClean="0">
                <a:ln>
                  <a:noFill/>
                </a:ln>
                <a:solidFill>
                  <a:srgbClr val="000000"/>
                </a:solidFill>
                <a:effectLst/>
                <a:latin typeface="Consolas" panose="020B0609020204030204" pitchFamily="49" charset="0"/>
              </a:rPr>
              <a:t> person1    </a:t>
            </a:r>
            <a:endParaRPr kumimoji="0" lang="en-US" altLang="uk-UA"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uk-UA" altLang="uk-UA" b="0" i="0" u="none" strike="noStrike" cap="none" normalizeH="0" baseline="0" dirty="0" smtClean="0">
              <a:ln>
                <a:noFill/>
              </a:ln>
              <a:solidFill>
                <a:schemeClr val="tx1"/>
              </a:solidFill>
              <a:effectLst/>
              <a:latin typeface="Consolas" panose="020B0609020204030204" pitchFamily="49" charset="0"/>
            </a:endParaRPr>
          </a:p>
        </p:txBody>
      </p:sp>
      <p:sp>
        <p:nvSpPr>
          <p:cNvPr id="10" name="Rectangle 2"/>
          <p:cNvSpPr>
            <a:spLocks noChangeArrowheads="1"/>
          </p:cNvSpPr>
          <p:nvPr/>
        </p:nvSpPr>
        <p:spPr bwMode="auto">
          <a:xfrm>
            <a:off x="4763386" y="1450047"/>
            <a:ext cx="6106151" cy="4154984"/>
          </a:xfrm>
          <a:prstGeom prst="rect">
            <a:avLst/>
          </a:prstGeom>
          <a:noFill/>
          <a:ln w="952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err="1" smtClean="0">
                <a:ln>
                  <a:noFill/>
                </a:ln>
                <a:solidFill>
                  <a:schemeClr val="accent6"/>
                </a:solidFill>
                <a:effectLst/>
                <a:latin typeface="Consolas" panose="020B0609020204030204" pitchFamily="49" charset="0"/>
              </a:rPr>
              <a:t>class</a:t>
            </a: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err="1" smtClean="0">
                <a:ln>
                  <a:noFill/>
                </a:ln>
                <a:solidFill>
                  <a:srgbClr val="000000"/>
                </a:solidFill>
                <a:effectLst/>
                <a:latin typeface="Consolas" panose="020B0609020204030204" pitchFamily="49" charset="0"/>
              </a:rPr>
              <a:t>Person</a:t>
            </a:r>
            <a:r>
              <a:rPr kumimoji="0" lang="uk-UA" altLang="uk-UA" b="0" i="0" u="none" strike="noStrike" cap="none" normalizeH="0" baseline="0" dirty="0" smtClean="0">
                <a:ln>
                  <a:noFill/>
                </a:ln>
                <a:solidFill>
                  <a:srgbClr val="000000"/>
                </a:solidFill>
                <a:effectLst/>
                <a:latin typeface="Consolas" panose="020B0609020204030204" pitchFamily="49" charset="0"/>
              </a:rPr>
              <a:t>:</a:t>
            </a:r>
            <a:endParaRPr kumimoji="0" lang="uk-UA" altLang="uk-UA" b="0" i="0" u="none" strike="noStrike" cap="none" normalizeH="0" baseline="0" dirty="0" smtClean="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smtClean="0">
                <a:ln>
                  <a:noFill/>
                </a:ln>
                <a:solidFill>
                  <a:srgbClr val="008200"/>
                </a:solidFill>
                <a:effectLst/>
                <a:latin typeface="Consolas" panose="020B0609020204030204" pitchFamily="49" charset="0"/>
              </a:rPr>
              <a:t># конструктор</a:t>
            </a:r>
            <a:endParaRPr kumimoji="0" lang="uk-UA" altLang="uk-UA" b="0" i="0" u="none" strike="noStrike" cap="none" normalizeH="0" baseline="0" dirty="0" smtClean="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err="1" smtClean="0">
                <a:ln>
                  <a:noFill/>
                </a:ln>
                <a:solidFill>
                  <a:srgbClr val="006699"/>
                </a:solidFill>
                <a:effectLst/>
                <a:latin typeface="Consolas" panose="020B0609020204030204" pitchFamily="49" charset="0"/>
              </a:rPr>
              <a:t>def</a:t>
            </a:r>
            <a:r>
              <a:rPr kumimoji="0" lang="uk-UA" altLang="uk-UA" b="0" i="0" u="none" strike="noStrike" cap="none" normalizeH="0" baseline="0" dirty="0" smtClean="0">
                <a:ln>
                  <a:noFill/>
                </a:ln>
                <a:solidFill>
                  <a:srgbClr val="000000"/>
                </a:solidFill>
                <a:effectLst/>
                <a:latin typeface="Consolas" panose="020B0609020204030204" pitchFamily="49" charset="0"/>
              </a:rPr>
              <a:t> __</a:t>
            </a:r>
            <a:r>
              <a:rPr kumimoji="0" lang="uk-UA" altLang="uk-UA" b="0" i="0" u="none" strike="noStrike" cap="none" normalizeH="0" baseline="0" dirty="0" err="1" smtClean="0">
                <a:ln>
                  <a:noFill/>
                </a:ln>
                <a:solidFill>
                  <a:srgbClr val="000000"/>
                </a:solidFill>
                <a:effectLst/>
                <a:latin typeface="Consolas" panose="020B0609020204030204" pitchFamily="49" charset="0"/>
              </a:rPr>
              <a:t>init</a:t>
            </a:r>
            <a:r>
              <a:rPr kumimoji="0" lang="uk-UA" altLang="uk-UA" b="0" i="0" u="none" strike="noStrike" cap="none" normalizeH="0" baseline="0" dirty="0" smtClean="0">
                <a:ln>
                  <a:noFill/>
                </a:ln>
                <a:solidFill>
                  <a:srgbClr val="000000"/>
                </a:solidFill>
                <a:effectLst/>
                <a:latin typeface="Consolas" panose="020B0609020204030204" pitchFamily="49" charset="0"/>
              </a:rPr>
              <a:t>__(</a:t>
            </a:r>
            <a:r>
              <a:rPr kumimoji="0" lang="uk-UA" altLang="uk-UA" b="0" i="0" u="none" strike="noStrike" cap="none" normalizeH="0" baseline="0" dirty="0" err="1" smtClean="0">
                <a:ln>
                  <a:noFill/>
                </a:ln>
                <a:solidFill>
                  <a:srgbClr val="808080"/>
                </a:solidFill>
                <a:effectLst/>
                <a:latin typeface="Consolas" panose="020B0609020204030204" pitchFamily="49" charset="0"/>
              </a:rPr>
              <a:t>self</a:t>
            </a: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err="1" smtClean="0">
                <a:ln>
                  <a:noFill/>
                </a:ln>
                <a:solidFill>
                  <a:srgbClr val="000000"/>
                </a:solidFill>
                <a:effectLst/>
                <a:latin typeface="Consolas" panose="020B0609020204030204" pitchFamily="49" charset="0"/>
              </a:rPr>
              <a:t>name</a:t>
            </a:r>
            <a:r>
              <a:rPr kumimoji="0" lang="uk-UA" altLang="uk-UA" b="0" i="0" u="none" strike="noStrike" cap="none" normalizeH="0" baseline="0" dirty="0" smtClean="0">
                <a:ln>
                  <a:noFill/>
                </a:ln>
                <a:solidFill>
                  <a:srgbClr val="000000"/>
                </a:solidFill>
                <a:effectLst/>
                <a:latin typeface="Consolas" panose="020B0609020204030204" pitchFamily="49" charset="0"/>
              </a:rPr>
              <a:t>):</a:t>
            </a:r>
            <a:endParaRPr kumimoji="0" lang="uk-UA" altLang="uk-UA" b="0" i="0" u="none" strike="noStrike" cap="none" normalizeH="0" baseline="0" dirty="0" smtClean="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smtClean="0">
                <a:ln>
                  <a:noFill/>
                </a:ln>
                <a:solidFill>
                  <a:srgbClr val="808080"/>
                </a:solidFill>
                <a:effectLst/>
                <a:latin typeface="Consolas" panose="020B0609020204030204" pitchFamily="49" charset="0"/>
              </a:rPr>
              <a:t>self</a:t>
            </a:r>
            <a:r>
              <a:rPr kumimoji="0" lang="uk-UA" altLang="uk-UA" b="0" i="0" u="none" strike="noStrike" cap="none" normalizeH="0" baseline="0" dirty="0" smtClean="0">
                <a:ln>
                  <a:noFill/>
                </a:ln>
                <a:solidFill>
                  <a:srgbClr val="000000"/>
                </a:solidFill>
                <a:effectLst/>
                <a:latin typeface="Consolas" panose="020B0609020204030204" pitchFamily="49" charset="0"/>
              </a:rPr>
              <a:t>.name </a:t>
            </a:r>
            <a:r>
              <a:rPr kumimoji="0" lang="uk-UA" altLang="uk-UA" b="0" i="0" u="none" strike="noStrike" cap="none" normalizeH="0" baseline="0" dirty="0" smtClean="0">
                <a:ln>
                  <a:noFill/>
                </a:ln>
                <a:solidFill>
                  <a:srgbClr val="006699"/>
                </a:solidFill>
                <a:effectLst/>
                <a:latin typeface="Consolas" panose="020B0609020204030204" pitchFamily="49" charset="0"/>
              </a:rPr>
              <a:t>=</a:t>
            </a: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err="1" smtClean="0">
                <a:ln>
                  <a:noFill/>
                </a:ln>
                <a:solidFill>
                  <a:srgbClr val="000000"/>
                </a:solidFill>
                <a:effectLst/>
                <a:latin typeface="Consolas" panose="020B0609020204030204" pitchFamily="49" charset="0"/>
              </a:rPr>
              <a:t>name</a:t>
            </a: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smtClean="0">
                <a:ln>
                  <a:noFill/>
                </a:ln>
                <a:solidFill>
                  <a:srgbClr val="008200"/>
                </a:solidFill>
                <a:effectLst/>
                <a:latin typeface="Consolas" panose="020B0609020204030204" pitchFamily="49" charset="0"/>
              </a:rPr>
              <a:t># </a:t>
            </a:r>
            <a:r>
              <a:rPr lang="uk-UA" altLang="uk-UA" dirty="0" smtClean="0">
                <a:solidFill>
                  <a:srgbClr val="008200"/>
                </a:solidFill>
                <a:latin typeface="Consolas" panose="020B0609020204030204" pitchFamily="49" charset="0"/>
              </a:rPr>
              <a:t>в</a:t>
            </a:r>
            <a:r>
              <a:rPr kumimoji="0" lang="uk-UA" altLang="uk-UA" b="0" i="0" u="none" strike="noStrike" cap="none" normalizeH="0" baseline="0" dirty="0" smtClean="0">
                <a:ln>
                  <a:noFill/>
                </a:ln>
                <a:solidFill>
                  <a:srgbClr val="008200"/>
                </a:solidFill>
                <a:effectLst/>
                <a:latin typeface="Consolas" panose="020B0609020204030204" pitchFamily="49" charset="0"/>
              </a:rPr>
              <a:t>становлюємо </a:t>
            </a:r>
            <a:r>
              <a:rPr kumimoji="0" lang="uk-UA" altLang="uk-UA" b="0" i="0" u="none" strike="noStrike" cap="none" normalizeH="0" baseline="0" dirty="0" err="1" smtClean="0">
                <a:ln>
                  <a:noFill/>
                </a:ln>
                <a:solidFill>
                  <a:srgbClr val="008200"/>
                </a:solidFill>
                <a:effectLst/>
                <a:latin typeface="Consolas" panose="020B0609020204030204" pitchFamily="49" charset="0"/>
              </a:rPr>
              <a:t>ім</a:t>
            </a:r>
            <a:r>
              <a:rPr kumimoji="0" lang="en-US" altLang="uk-UA" b="0" i="0" u="none" strike="noStrike" cap="none" normalizeH="0" baseline="0" dirty="0" smtClean="0">
                <a:ln>
                  <a:noFill/>
                </a:ln>
                <a:solidFill>
                  <a:srgbClr val="008200"/>
                </a:solidFill>
                <a:effectLst/>
                <a:latin typeface="Consolas" panose="020B0609020204030204" pitchFamily="49" charset="0"/>
              </a:rPr>
              <a:t>’</a:t>
            </a:r>
            <a:r>
              <a:rPr kumimoji="0" lang="uk-UA" altLang="uk-UA" b="0" i="0" u="none" strike="noStrike" cap="none" normalizeH="0" baseline="0" dirty="0" smtClean="0">
                <a:ln>
                  <a:noFill/>
                </a:ln>
                <a:solidFill>
                  <a:srgbClr val="008200"/>
                </a:solidFill>
                <a:effectLst/>
                <a:latin typeface="Consolas" panose="020B0609020204030204" pitchFamily="49" charset="0"/>
              </a:rPr>
              <a:t>я</a:t>
            </a:r>
            <a:endParaRPr kumimoji="0" lang="uk-UA" altLang="uk-UA" b="0" i="0" u="none" strike="noStrike" cap="none" normalizeH="0" baseline="0" dirty="0" smtClean="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smtClean="0">
                <a:ln>
                  <a:noFill/>
                </a:ln>
                <a:solidFill>
                  <a:srgbClr val="000000"/>
                </a:solidFill>
                <a:effectLst/>
                <a:latin typeface="Consolas" panose="020B0609020204030204" pitchFamily="49" charset="0"/>
              </a:rPr>
              <a:t> </a:t>
            </a:r>
            <a:endParaRPr kumimoji="0" lang="uk-UA" altLang="uk-UA" b="0" i="0" u="none" strike="noStrike" cap="none" normalizeH="0" baseline="0" dirty="0" smtClean="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err="1" smtClean="0">
                <a:ln>
                  <a:noFill/>
                </a:ln>
                <a:solidFill>
                  <a:schemeClr val="accent6"/>
                </a:solidFill>
                <a:effectLst/>
                <a:latin typeface="Consolas" panose="020B0609020204030204" pitchFamily="49" charset="0"/>
              </a:rPr>
              <a:t>def</a:t>
            </a:r>
            <a:r>
              <a:rPr kumimoji="0" lang="uk-UA" altLang="uk-UA" b="0" i="0" u="none" strike="noStrike" cap="none" normalizeH="0" baseline="0" dirty="0" smtClean="0">
                <a:ln>
                  <a:noFill/>
                </a:ln>
                <a:solidFill>
                  <a:srgbClr val="000000"/>
                </a:solidFill>
                <a:effectLst/>
                <a:latin typeface="Consolas" panose="020B0609020204030204" pitchFamily="49" charset="0"/>
              </a:rPr>
              <a:t> __</a:t>
            </a:r>
            <a:r>
              <a:rPr kumimoji="0" lang="uk-UA" altLang="uk-UA" b="0" i="0" u="none" strike="noStrike" cap="none" normalizeH="0" baseline="0" dirty="0" err="1" smtClean="0">
                <a:ln>
                  <a:noFill/>
                </a:ln>
                <a:solidFill>
                  <a:srgbClr val="000000"/>
                </a:solidFill>
                <a:effectLst/>
                <a:latin typeface="Consolas" panose="020B0609020204030204" pitchFamily="49" charset="0"/>
              </a:rPr>
              <a:t>del</a:t>
            </a:r>
            <a:r>
              <a:rPr kumimoji="0" lang="uk-UA" altLang="uk-UA" b="0" i="0" u="none" strike="noStrike" cap="none" normalizeH="0" baseline="0" dirty="0" smtClean="0">
                <a:ln>
                  <a:noFill/>
                </a:ln>
                <a:solidFill>
                  <a:srgbClr val="000000"/>
                </a:solidFill>
                <a:effectLst/>
                <a:latin typeface="Consolas" panose="020B0609020204030204" pitchFamily="49" charset="0"/>
              </a:rPr>
              <a:t>__(</a:t>
            </a:r>
            <a:r>
              <a:rPr kumimoji="0" lang="uk-UA" altLang="uk-UA" b="0" i="0" u="none" strike="noStrike" cap="none" normalizeH="0" baseline="0" dirty="0" err="1" smtClean="0">
                <a:ln>
                  <a:noFill/>
                </a:ln>
                <a:solidFill>
                  <a:srgbClr val="808080"/>
                </a:solidFill>
                <a:effectLst/>
                <a:latin typeface="Consolas" panose="020B0609020204030204" pitchFamily="49" charset="0"/>
              </a:rPr>
              <a:t>self</a:t>
            </a:r>
            <a:r>
              <a:rPr kumimoji="0" lang="uk-UA" altLang="uk-UA" b="0" i="0" u="none" strike="noStrike" cap="none" normalizeH="0" baseline="0" dirty="0" smtClean="0">
                <a:ln>
                  <a:noFill/>
                </a:ln>
                <a:solidFill>
                  <a:srgbClr val="000000"/>
                </a:solidFill>
                <a:effectLst/>
                <a:latin typeface="Consolas" panose="020B0609020204030204" pitchFamily="49" charset="0"/>
              </a:rPr>
              <a:t>):</a:t>
            </a:r>
            <a:endParaRPr kumimoji="0" lang="uk-UA" altLang="uk-UA" b="0" i="0" u="none" strike="noStrike" cap="none" normalizeH="0" baseline="0" dirty="0" smtClean="0">
              <a:ln>
                <a:noFill/>
              </a:ln>
              <a:solidFill>
                <a:schemeClr val="tx1"/>
              </a:solidFill>
              <a:effectLst/>
              <a:latin typeface="Consolas" panose="020B0609020204030204" pitchFamily="49" charset="0"/>
            </a:endParaRPr>
          </a:p>
          <a:p>
            <a:pPr lvl="0"/>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err="1" smtClean="0">
                <a:ln>
                  <a:noFill/>
                </a:ln>
                <a:solidFill>
                  <a:schemeClr val="accent6"/>
                </a:solidFill>
                <a:effectLst/>
                <a:latin typeface="Consolas" panose="020B0609020204030204" pitchFamily="49" charset="0"/>
              </a:rPr>
              <a:t>print</a:t>
            </a:r>
            <a:r>
              <a:rPr kumimoji="0" lang="uk-UA" altLang="uk-UA" b="0" i="0" u="none" strike="noStrike" cap="none" normalizeH="0" baseline="0" dirty="0" smtClean="0">
                <a:ln>
                  <a:noFill/>
                </a:ln>
                <a:solidFill>
                  <a:srgbClr val="000000"/>
                </a:solidFill>
                <a:effectLst/>
                <a:latin typeface="Consolas" panose="020B0609020204030204" pitchFamily="49" charset="0"/>
              </a:rPr>
              <a:t>(</a:t>
            </a:r>
            <a:r>
              <a:rPr kumimoji="0" lang="uk-UA" altLang="uk-UA" b="0" i="0" u="none" strike="noStrike" cap="none" normalizeH="0" baseline="0" dirty="0" smtClean="0">
                <a:ln>
                  <a:noFill/>
                </a:ln>
                <a:solidFill>
                  <a:srgbClr val="808080"/>
                </a:solidFill>
                <a:effectLst/>
                <a:latin typeface="Consolas" panose="020B0609020204030204" pitchFamily="49" charset="0"/>
              </a:rPr>
              <a:t>self</a:t>
            </a:r>
            <a:r>
              <a:rPr kumimoji="0" lang="uk-UA" altLang="uk-UA" b="0" i="0" u="none" strike="noStrike" cap="none" normalizeH="0" baseline="0" dirty="0" smtClean="0">
                <a:ln>
                  <a:noFill/>
                </a:ln>
                <a:solidFill>
                  <a:srgbClr val="000000"/>
                </a:solidFill>
                <a:effectLst/>
                <a:latin typeface="Consolas" panose="020B0609020204030204" pitchFamily="49" charset="0"/>
              </a:rPr>
              <a:t>.name,</a:t>
            </a:r>
            <a:r>
              <a:rPr lang="uk-UA" altLang="uk-UA" dirty="0">
                <a:solidFill>
                  <a:srgbClr val="DB003E"/>
                </a:solidFill>
                <a:latin typeface="Consolas" panose="020B0609020204030204" pitchFamily="49" charset="0"/>
              </a:rPr>
              <a:t> </a:t>
            </a:r>
            <a:r>
              <a:rPr lang="uk-UA" altLang="uk-UA" dirty="0" smtClean="0">
                <a:solidFill>
                  <a:schemeClr val="accent2"/>
                </a:solidFill>
                <a:latin typeface="Consolas" panose="020B0609020204030204" pitchFamily="49" charset="0"/>
              </a:rPr>
              <a:t>"</a:t>
            </a:r>
            <a:r>
              <a:rPr kumimoji="0" lang="en-US" altLang="uk-UA" b="0" i="0" u="none" strike="noStrike" cap="none" normalizeH="0" baseline="0" dirty="0" smtClean="0">
                <a:ln>
                  <a:noFill/>
                </a:ln>
                <a:solidFill>
                  <a:schemeClr val="accent2"/>
                </a:solidFill>
                <a:effectLst/>
                <a:latin typeface="Consolas" panose="020B0609020204030204" pitchFamily="49" charset="0"/>
              </a:rPr>
              <a:t>Deleting</a:t>
            </a:r>
            <a:r>
              <a:rPr kumimoji="0" lang="uk-UA" altLang="uk-UA" b="0" i="0" u="none" strike="noStrike" cap="none" normalizeH="0" baseline="0" dirty="0" smtClean="0">
                <a:ln>
                  <a:noFill/>
                </a:ln>
                <a:solidFill>
                  <a:schemeClr val="accent2"/>
                </a:solidFill>
                <a:effectLst/>
                <a:latin typeface="Consolas" panose="020B0609020204030204" pitchFamily="49" charset="0"/>
              </a:rPr>
              <a:t> </a:t>
            </a:r>
            <a:r>
              <a:rPr kumimoji="0" lang="en-US" altLang="uk-UA" b="0" i="0" u="none" strike="noStrike" cap="none" normalizeH="0" baseline="0" dirty="0" smtClean="0">
                <a:ln>
                  <a:noFill/>
                </a:ln>
                <a:solidFill>
                  <a:schemeClr val="accent2"/>
                </a:solidFill>
                <a:effectLst/>
                <a:latin typeface="Consolas" panose="020B0609020204030204" pitchFamily="49" charset="0"/>
              </a:rPr>
              <a:t>from memory</a:t>
            </a:r>
            <a:r>
              <a:rPr kumimoji="0" lang="uk-UA" altLang="uk-UA" b="0" i="0" u="none" strike="noStrike" cap="none" normalizeH="0" baseline="0" dirty="0" smtClean="0">
                <a:ln>
                  <a:noFill/>
                </a:ln>
                <a:solidFill>
                  <a:schemeClr val="accent2"/>
                </a:solidFill>
                <a:effectLst/>
                <a:latin typeface="Consolas" panose="020B0609020204030204" pitchFamily="49" charset="0"/>
              </a:rPr>
              <a:t>"</a:t>
            </a:r>
            <a:r>
              <a:rPr kumimoji="0" lang="uk-UA" altLang="uk-UA" b="0" i="0" u="none" strike="noStrike" cap="none" normalizeH="0" baseline="0" dirty="0" smtClean="0">
                <a:ln>
                  <a:noFill/>
                </a:ln>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err="1" smtClean="0">
                <a:ln>
                  <a:noFill/>
                </a:ln>
                <a:solidFill>
                  <a:schemeClr val="accent6"/>
                </a:solidFill>
                <a:effectLst/>
                <a:latin typeface="Consolas" panose="020B0609020204030204" pitchFamily="49" charset="0"/>
              </a:rPr>
              <a:t>def</a:t>
            </a: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err="1" smtClean="0">
                <a:ln>
                  <a:noFill/>
                </a:ln>
                <a:solidFill>
                  <a:srgbClr val="000000"/>
                </a:solidFill>
                <a:effectLst/>
                <a:latin typeface="Consolas" panose="020B0609020204030204" pitchFamily="49" charset="0"/>
              </a:rPr>
              <a:t>display_info</a:t>
            </a:r>
            <a:r>
              <a:rPr kumimoji="0" lang="uk-UA" altLang="uk-UA" b="0" i="0" u="none" strike="noStrike" cap="none" normalizeH="0" baseline="0" dirty="0" smtClean="0">
                <a:ln>
                  <a:noFill/>
                </a:ln>
                <a:solidFill>
                  <a:srgbClr val="000000"/>
                </a:solidFill>
                <a:effectLst/>
                <a:latin typeface="Consolas" panose="020B0609020204030204" pitchFamily="49" charset="0"/>
              </a:rPr>
              <a:t>(</a:t>
            </a:r>
            <a:r>
              <a:rPr kumimoji="0" lang="uk-UA" altLang="uk-UA" b="0" i="0" u="none" strike="noStrike" cap="none" normalizeH="0" baseline="0" dirty="0" err="1" smtClean="0">
                <a:ln>
                  <a:noFill/>
                </a:ln>
                <a:solidFill>
                  <a:srgbClr val="808080"/>
                </a:solidFill>
                <a:effectLst/>
                <a:latin typeface="Consolas" panose="020B0609020204030204" pitchFamily="49" charset="0"/>
              </a:rPr>
              <a:t>self</a:t>
            </a:r>
            <a:r>
              <a:rPr kumimoji="0" lang="uk-UA" altLang="uk-UA" b="0" i="0" u="none" strike="noStrike" cap="none" normalizeH="0" baseline="0" dirty="0" smtClean="0">
                <a:ln>
                  <a:noFill/>
                </a:ln>
                <a:solidFill>
                  <a:srgbClr val="000000"/>
                </a:solidFill>
                <a:effectLst/>
                <a:latin typeface="Consolas" panose="020B0609020204030204" pitchFamily="49" charset="0"/>
              </a:rPr>
              <a:t>):</a:t>
            </a:r>
            <a:endParaRPr kumimoji="0" lang="uk-UA" altLang="uk-UA" b="0" i="0" u="none" strike="noStrike" cap="none" normalizeH="0" baseline="0" dirty="0" smtClean="0">
              <a:ln>
                <a:noFill/>
              </a:ln>
              <a:solidFill>
                <a:schemeClr val="tx1"/>
              </a:solidFill>
              <a:effectLst/>
              <a:latin typeface="Consolas" panose="020B0609020204030204" pitchFamily="49" charset="0"/>
            </a:endParaRPr>
          </a:p>
          <a:p>
            <a:pPr lvl="0"/>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err="1" smtClean="0">
                <a:ln>
                  <a:noFill/>
                </a:ln>
                <a:solidFill>
                  <a:schemeClr val="accent6"/>
                </a:solidFill>
                <a:effectLst/>
                <a:latin typeface="Consolas" panose="020B0609020204030204" pitchFamily="49" charset="0"/>
              </a:rPr>
              <a:t>print</a:t>
            </a:r>
            <a:r>
              <a:rPr kumimoji="0" lang="uk-UA" altLang="uk-UA" b="0" i="0" u="none" strike="noStrike" cap="none" normalizeH="0" baseline="0" dirty="0" smtClean="0">
                <a:ln>
                  <a:noFill/>
                </a:ln>
                <a:effectLst/>
                <a:latin typeface="Consolas" panose="020B0609020204030204" pitchFamily="49" charset="0"/>
              </a:rPr>
              <a:t>(</a:t>
            </a:r>
            <a:r>
              <a:rPr lang="uk-UA" altLang="uk-UA" dirty="0" smtClean="0">
                <a:solidFill>
                  <a:schemeClr val="accent2"/>
                </a:solidFill>
                <a:latin typeface="Consolas" panose="020B0609020204030204" pitchFamily="49" charset="0"/>
              </a:rPr>
              <a:t>"</a:t>
            </a:r>
            <a:r>
              <a:rPr kumimoji="0" lang="en-US" altLang="uk-UA" b="0" i="0" u="none" strike="noStrike" cap="none" normalizeH="0" baseline="0" dirty="0" smtClean="0">
                <a:ln>
                  <a:noFill/>
                </a:ln>
                <a:solidFill>
                  <a:schemeClr val="accent2"/>
                </a:solidFill>
                <a:effectLst/>
                <a:latin typeface="Consolas" panose="020B0609020204030204" pitchFamily="49" charset="0"/>
              </a:rPr>
              <a:t>Hello</a:t>
            </a:r>
            <a:r>
              <a:rPr kumimoji="0" lang="uk-UA" altLang="uk-UA" b="0" i="0" u="none" strike="noStrike" cap="none" normalizeH="0" baseline="0" dirty="0" smtClean="0">
                <a:ln>
                  <a:noFill/>
                </a:ln>
                <a:solidFill>
                  <a:schemeClr val="accent2"/>
                </a:solidFill>
                <a:effectLst/>
                <a:latin typeface="Consolas" panose="020B0609020204030204" pitchFamily="49" charset="0"/>
              </a:rPr>
              <a:t>, </a:t>
            </a:r>
            <a:r>
              <a:rPr kumimoji="0" lang="en-US" altLang="uk-UA" b="0" i="0" u="none" strike="noStrike" cap="none" normalizeH="0" baseline="0" dirty="0" smtClean="0">
                <a:ln>
                  <a:noFill/>
                </a:ln>
                <a:solidFill>
                  <a:schemeClr val="accent2"/>
                </a:solidFill>
                <a:effectLst/>
                <a:latin typeface="Consolas" panose="020B0609020204030204" pitchFamily="49" charset="0"/>
              </a:rPr>
              <a:t>my name is</a:t>
            </a:r>
            <a:r>
              <a:rPr kumimoji="0" lang="uk-UA" altLang="uk-UA" b="0" i="0" u="none" strike="noStrike" cap="none" normalizeH="0" baseline="0" dirty="0" smtClean="0">
                <a:ln>
                  <a:noFill/>
                </a:ln>
                <a:solidFill>
                  <a:schemeClr val="accent2"/>
                </a:solidFill>
                <a:effectLst/>
                <a:latin typeface="Consolas" panose="020B0609020204030204" pitchFamily="49" charset="0"/>
              </a:rPr>
              <a:t>"</a:t>
            </a:r>
            <a:r>
              <a:rPr lang="en-US" altLang="uk-UA" dirty="0" smtClean="0">
                <a:latin typeface="Consolas" panose="020B0609020204030204" pitchFamily="49" charset="0"/>
              </a:rPr>
              <a:t>,</a:t>
            </a:r>
            <a:r>
              <a:rPr kumimoji="0" lang="uk-UA" altLang="uk-UA" b="0" i="0" u="none" strike="noStrike" cap="none" normalizeH="0" baseline="0" dirty="0" smtClean="0">
                <a:ln>
                  <a:noFill/>
                </a:ln>
                <a:solidFill>
                  <a:schemeClr val="accent2"/>
                </a:solidFill>
                <a:effectLst/>
                <a:latin typeface="Consolas" panose="020B0609020204030204" pitchFamily="49" charset="0"/>
              </a:rPr>
              <a:t> </a:t>
            </a:r>
            <a:r>
              <a:rPr kumimoji="0" lang="uk-UA" altLang="uk-UA" b="0" i="0" u="none" strike="noStrike" cap="none" normalizeH="0" baseline="0" dirty="0" smtClean="0">
                <a:ln>
                  <a:noFill/>
                </a:ln>
                <a:solidFill>
                  <a:srgbClr val="808080"/>
                </a:solidFill>
                <a:effectLst/>
                <a:latin typeface="Consolas" panose="020B0609020204030204" pitchFamily="49" charset="0"/>
              </a:rPr>
              <a:t>self</a:t>
            </a:r>
            <a:r>
              <a:rPr kumimoji="0" lang="uk-UA" altLang="uk-UA" b="0" i="0" u="none" strike="noStrike" cap="none" normalizeH="0" baseline="0" dirty="0" smtClean="0">
                <a:ln>
                  <a:noFill/>
                </a:ln>
                <a:solidFill>
                  <a:srgbClr val="000000"/>
                </a:solidFill>
                <a:effectLst/>
                <a:latin typeface="Consolas" panose="020B0609020204030204" pitchFamily="49" charset="0"/>
              </a:rPr>
              <a:t>.name)</a:t>
            </a:r>
            <a:endParaRPr kumimoji="0" lang="en-US" altLang="uk-UA"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uk-UA"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smtClean="0">
                <a:ln>
                  <a:noFill/>
                </a:ln>
                <a:solidFill>
                  <a:srgbClr val="000000"/>
                </a:solidFill>
                <a:effectLst/>
                <a:latin typeface="Consolas" panose="020B0609020204030204" pitchFamily="49" charset="0"/>
              </a:rPr>
              <a:t>person1 </a:t>
            </a:r>
            <a:r>
              <a:rPr kumimoji="0" lang="uk-UA" altLang="uk-UA" b="0" i="0" u="none" strike="noStrike" cap="none" normalizeH="0" baseline="0" dirty="0" smtClean="0">
                <a:ln>
                  <a:noFill/>
                </a:ln>
                <a:solidFill>
                  <a:srgbClr val="006699"/>
                </a:solidFill>
                <a:effectLst/>
                <a:latin typeface="Consolas" panose="020B0609020204030204" pitchFamily="49" charset="0"/>
              </a:rPr>
              <a:t>=</a:t>
            </a: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err="1" smtClean="0">
                <a:ln>
                  <a:noFill/>
                </a:ln>
                <a:solidFill>
                  <a:srgbClr val="000000"/>
                </a:solidFill>
                <a:effectLst/>
                <a:latin typeface="Consolas" panose="020B0609020204030204" pitchFamily="49" charset="0"/>
              </a:rPr>
              <a:t>Person</a:t>
            </a:r>
            <a:r>
              <a:rPr kumimoji="0" lang="uk-UA" altLang="uk-UA" b="0" i="0" u="none" strike="noStrike" cap="none" normalizeH="0" baseline="0" dirty="0" smtClean="0">
                <a:ln>
                  <a:noFill/>
                </a:ln>
                <a:solidFill>
                  <a:srgbClr val="000000"/>
                </a:solidFill>
                <a:effectLst/>
                <a:latin typeface="Consolas" panose="020B0609020204030204" pitchFamily="49" charset="0"/>
              </a:rPr>
              <a:t>(</a:t>
            </a:r>
            <a:r>
              <a:rPr kumimoji="0" lang="uk-UA" altLang="uk-UA" b="0" i="0" u="none" strike="noStrike" cap="none" normalizeH="0" baseline="0" dirty="0" smtClean="0">
                <a:ln>
                  <a:noFill/>
                </a:ln>
                <a:solidFill>
                  <a:srgbClr val="DB003E"/>
                </a:solidFill>
                <a:effectLst/>
                <a:latin typeface="Consolas" panose="020B0609020204030204" pitchFamily="49" charset="0"/>
              </a:rPr>
              <a:t>"</a:t>
            </a:r>
            <a:r>
              <a:rPr kumimoji="0" lang="uk-UA" altLang="uk-UA" b="0" i="0" u="none" strike="noStrike" cap="none" normalizeH="0" baseline="0" dirty="0" err="1" smtClean="0">
                <a:ln>
                  <a:noFill/>
                </a:ln>
                <a:solidFill>
                  <a:srgbClr val="DB003E"/>
                </a:solidFill>
                <a:effectLst/>
                <a:latin typeface="Consolas" panose="020B0609020204030204" pitchFamily="49" charset="0"/>
              </a:rPr>
              <a:t>Tom</a:t>
            </a:r>
            <a:r>
              <a:rPr kumimoji="0" lang="uk-UA" altLang="uk-UA" b="0" i="0" u="none" strike="noStrike" cap="none" normalizeH="0" baseline="0" dirty="0" smtClean="0">
                <a:ln>
                  <a:noFill/>
                </a:ln>
                <a:solidFill>
                  <a:srgbClr val="DB003E"/>
                </a:solidFill>
                <a:effectLst/>
                <a:latin typeface="Consolas" panose="020B0609020204030204" pitchFamily="49" charset="0"/>
              </a:rPr>
              <a:t>"</a:t>
            </a:r>
            <a:r>
              <a:rPr kumimoji="0" lang="uk-UA" altLang="uk-UA" b="0" i="0" u="none" strike="noStrike" cap="none" normalizeH="0" baseline="0" dirty="0" smtClean="0">
                <a:ln>
                  <a:noFill/>
                </a:ln>
                <a:solidFill>
                  <a:srgbClr val="000000"/>
                </a:solidFill>
                <a:effectLst/>
                <a:latin typeface="Consolas" panose="020B0609020204030204" pitchFamily="49" charset="0"/>
              </a:rPr>
              <a:t>)</a:t>
            </a:r>
            <a:endParaRPr kumimoji="0" lang="uk-UA" altLang="uk-UA" b="0" i="0" u="none" strike="noStrike" cap="none" normalizeH="0" baseline="0" dirty="0" smtClean="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smtClean="0">
                <a:ln>
                  <a:noFill/>
                </a:ln>
                <a:solidFill>
                  <a:srgbClr val="000000"/>
                </a:solidFill>
                <a:effectLst/>
                <a:latin typeface="Consolas" panose="020B0609020204030204" pitchFamily="49" charset="0"/>
              </a:rPr>
              <a:t>person1.display_info()  </a:t>
            </a:r>
            <a:r>
              <a:rPr kumimoji="0" lang="uk-UA" altLang="uk-UA" b="0" i="0" u="none" strike="noStrike" cap="none" normalizeH="0" baseline="0" dirty="0" smtClean="0">
                <a:ln>
                  <a:noFill/>
                </a:ln>
                <a:solidFill>
                  <a:srgbClr val="008200"/>
                </a:solidFill>
                <a:effectLst/>
                <a:latin typeface="Consolas" panose="020B0609020204030204" pitchFamily="49" charset="0"/>
              </a:rPr>
              <a:t># </a:t>
            </a:r>
            <a:r>
              <a:rPr kumimoji="0" lang="en-US" altLang="uk-UA" b="0" i="0" u="none" strike="noStrike" cap="none" normalizeH="0" baseline="0" dirty="0" smtClean="0">
                <a:ln>
                  <a:noFill/>
                </a:ln>
                <a:solidFill>
                  <a:srgbClr val="008200"/>
                </a:solidFill>
                <a:effectLst/>
                <a:latin typeface="Consolas" panose="020B0609020204030204" pitchFamily="49" charset="0"/>
              </a:rPr>
              <a:t>Hello, my name is</a:t>
            </a:r>
            <a:r>
              <a:rPr kumimoji="0" lang="uk-UA" altLang="uk-UA" b="0" i="0" u="none" strike="noStrike" cap="none" normalizeH="0" baseline="0" dirty="0" smtClean="0">
                <a:ln>
                  <a:noFill/>
                </a:ln>
                <a:solidFill>
                  <a:srgbClr val="008200"/>
                </a:solidFill>
                <a:effectLst/>
                <a:latin typeface="Consolas" panose="020B0609020204030204" pitchFamily="49" charset="0"/>
              </a:rPr>
              <a:t> </a:t>
            </a:r>
            <a:r>
              <a:rPr kumimoji="0" lang="uk-UA" altLang="uk-UA" b="0" i="0" u="none" strike="noStrike" cap="none" normalizeH="0" baseline="0" dirty="0" err="1" smtClean="0">
                <a:ln>
                  <a:noFill/>
                </a:ln>
                <a:solidFill>
                  <a:srgbClr val="008200"/>
                </a:solidFill>
                <a:effectLst/>
                <a:latin typeface="Consolas" panose="020B0609020204030204" pitchFamily="49" charset="0"/>
              </a:rPr>
              <a:t>Tom</a:t>
            </a:r>
            <a:endParaRPr kumimoji="0" lang="uk-UA" altLang="uk-UA" b="0" i="0" u="none" strike="noStrike" cap="none" normalizeH="0" baseline="0" dirty="0" smtClean="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err="1" smtClean="0">
                <a:ln>
                  <a:noFill/>
                </a:ln>
                <a:solidFill>
                  <a:srgbClr val="006699"/>
                </a:solidFill>
                <a:effectLst/>
                <a:latin typeface="Consolas" panose="020B0609020204030204" pitchFamily="49" charset="0"/>
              </a:rPr>
              <a:t>del</a:t>
            </a:r>
            <a:r>
              <a:rPr kumimoji="0" lang="uk-UA" altLang="uk-UA" b="0" i="0" u="none" strike="noStrike" cap="none" normalizeH="0" baseline="0" dirty="0" smtClean="0">
                <a:ln>
                  <a:noFill/>
                </a:ln>
                <a:solidFill>
                  <a:srgbClr val="000000"/>
                </a:solidFill>
                <a:effectLst/>
                <a:latin typeface="Consolas" panose="020B0609020204030204" pitchFamily="49" charset="0"/>
              </a:rPr>
              <a:t> person1     </a:t>
            </a:r>
            <a:r>
              <a:rPr kumimoji="0" lang="uk-UA" altLang="uk-UA" b="0" i="0" u="none" strike="noStrike" cap="none" normalizeH="0" baseline="0" dirty="0" smtClean="0">
                <a:ln>
                  <a:noFill/>
                </a:ln>
                <a:solidFill>
                  <a:srgbClr val="008200"/>
                </a:solidFill>
                <a:effectLst/>
                <a:latin typeface="Consolas" panose="020B0609020204030204" pitchFamily="49" charset="0"/>
              </a:rPr>
              <a:t># </a:t>
            </a:r>
            <a:r>
              <a:rPr kumimoji="0" lang="en-US" altLang="uk-UA" b="0" i="0" u="none" strike="noStrike" cap="none" normalizeH="0" baseline="0" dirty="0" smtClean="0">
                <a:ln>
                  <a:noFill/>
                </a:ln>
                <a:solidFill>
                  <a:srgbClr val="008200"/>
                </a:solidFill>
                <a:effectLst/>
                <a:latin typeface="Consolas" panose="020B0609020204030204" pitchFamily="49" charset="0"/>
              </a:rPr>
              <a:t>del</a:t>
            </a:r>
            <a:r>
              <a:rPr lang="en-US" altLang="uk-UA" dirty="0" smtClean="0">
                <a:solidFill>
                  <a:srgbClr val="008200"/>
                </a:solidFill>
                <a:latin typeface="Consolas" panose="020B0609020204030204" pitchFamily="49" charset="0"/>
              </a:rPr>
              <a:t>eting from memory</a:t>
            </a:r>
            <a:endParaRPr kumimoji="0" lang="uk-UA" altLang="uk-UA" b="0" i="0" u="none" strike="noStrike" cap="none" normalizeH="0" baseline="0" dirty="0" smtClean="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b="0" i="0" u="none" strike="noStrike" cap="none" normalizeH="0" baseline="0" dirty="0" smtClean="0">
                <a:ln>
                  <a:noFill/>
                </a:ln>
                <a:solidFill>
                  <a:srgbClr val="000000"/>
                </a:solidFill>
                <a:effectLst/>
                <a:latin typeface="Consolas" panose="020B0609020204030204" pitchFamily="49" charset="0"/>
              </a:rPr>
              <a:t>person2 </a:t>
            </a:r>
            <a:r>
              <a:rPr kumimoji="0" lang="uk-UA" altLang="uk-UA" b="0" i="0" u="none" strike="noStrike" cap="none" normalizeH="0" baseline="0" dirty="0" smtClean="0">
                <a:ln>
                  <a:noFill/>
                </a:ln>
                <a:solidFill>
                  <a:srgbClr val="006699"/>
                </a:solidFill>
                <a:effectLst/>
                <a:latin typeface="Consolas" panose="020B0609020204030204" pitchFamily="49" charset="0"/>
              </a:rPr>
              <a:t>=</a:t>
            </a:r>
            <a:r>
              <a:rPr kumimoji="0" lang="uk-UA" altLang="uk-UA" b="0" i="0" u="none" strike="noStrike" cap="none" normalizeH="0" baseline="0" dirty="0" smtClean="0">
                <a:ln>
                  <a:noFill/>
                </a:ln>
                <a:solidFill>
                  <a:srgbClr val="000000"/>
                </a:solidFill>
                <a:effectLst/>
                <a:latin typeface="Consolas" panose="020B0609020204030204" pitchFamily="49" charset="0"/>
              </a:rPr>
              <a:t> </a:t>
            </a:r>
            <a:r>
              <a:rPr kumimoji="0" lang="uk-UA" altLang="uk-UA" b="0" i="0" u="none" strike="noStrike" cap="none" normalizeH="0" baseline="0" dirty="0" err="1" smtClean="0">
                <a:ln>
                  <a:noFill/>
                </a:ln>
                <a:solidFill>
                  <a:srgbClr val="000000"/>
                </a:solidFill>
                <a:effectLst/>
                <a:latin typeface="Consolas" panose="020B0609020204030204" pitchFamily="49" charset="0"/>
              </a:rPr>
              <a:t>Person</a:t>
            </a:r>
            <a:r>
              <a:rPr kumimoji="0" lang="uk-UA" altLang="uk-UA" b="0" i="0" u="none" strike="noStrike" cap="none" normalizeH="0" baseline="0" dirty="0" smtClean="0">
                <a:ln>
                  <a:noFill/>
                </a:ln>
                <a:solidFill>
                  <a:srgbClr val="000000"/>
                </a:solidFill>
                <a:effectLst/>
                <a:latin typeface="Consolas" panose="020B0609020204030204" pitchFamily="49" charset="0"/>
              </a:rPr>
              <a:t>(</a:t>
            </a:r>
            <a:r>
              <a:rPr kumimoji="0" lang="uk-UA" altLang="uk-UA" b="0" i="0" u="none" strike="noStrike" cap="none" normalizeH="0" baseline="0" dirty="0" smtClean="0">
                <a:ln>
                  <a:noFill/>
                </a:ln>
                <a:solidFill>
                  <a:srgbClr val="DB003E"/>
                </a:solidFill>
                <a:effectLst/>
                <a:latin typeface="Consolas" panose="020B0609020204030204" pitchFamily="49" charset="0"/>
              </a:rPr>
              <a:t>"</a:t>
            </a:r>
            <a:r>
              <a:rPr kumimoji="0" lang="uk-UA" altLang="uk-UA" b="0" i="0" u="none" strike="noStrike" cap="none" normalizeH="0" baseline="0" dirty="0" err="1" smtClean="0">
                <a:ln>
                  <a:noFill/>
                </a:ln>
                <a:solidFill>
                  <a:srgbClr val="DB003E"/>
                </a:solidFill>
                <a:effectLst/>
                <a:latin typeface="Consolas" panose="020B0609020204030204" pitchFamily="49" charset="0"/>
              </a:rPr>
              <a:t>Sam</a:t>
            </a:r>
            <a:r>
              <a:rPr kumimoji="0" lang="uk-UA" altLang="uk-UA" b="0" i="0" u="none" strike="noStrike" cap="none" normalizeH="0" baseline="0" dirty="0" smtClean="0">
                <a:ln>
                  <a:noFill/>
                </a:ln>
                <a:solidFill>
                  <a:srgbClr val="DB003E"/>
                </a:solidFill>
                <a:effectLst/>
                <a:latin typeface="Consolas" panose="020B0609020204030204" pitchFamily="49" charset="0"/>
              </a:rPr>
              <a:t>"</a:t>
            </a:r>
            <a:r>
              <a:rPr kumimoji="0" lang="uk-UA" altLang="uk-UA" b="0" i="0" u="none" strike="noStrike" cap="none" normalizeH="0" baseline="0" dirty="0" smtClean="0">
                <a:ln>
                  <a:noFill/>
                </a:ln>
                <a:solidFill>
                  <a:srgbClr val="000000"/>
                </a:solidFill>
                <a:effectLst/>
                <a:latin typeface="Consolas" panose="020B0609020204030204" pitchFamily="49" charset="0"/>
              </a:rPr>
              <a:t>)</a:t>
            </a:r>
            <a:endParaRPr kumimoji="0" lang="uk-UA" altLang="uk-UA" b="0" i="0" u="none" strike="noStrike" cap="none" normalizeH="0" baseline="0" dirty="0" smtClean="0">
              <a:ln>
                <a:noFill/>
              </a:ln>
              <a:solidFill>
                <a:schemeClr val="tx1"/>
              </a:solidFill>
              <a:effectLst/>
              <a:latin typeface="Consolas" panose="020B0609020204030204" pitchFamily="49" charset="0"/>
            </a:endParaRPr>
          </a:p>
          <a:p>
            <a:pPr lvl="0"/>
            <a:r>
              <a:rPr kumimoji="0" lang="uk-UA" altLang="uk-UA" b="0" i="0" u="none" strike="noStrike" cap="none" normalizeH="0" baseline="0" dirty="0" smtClean="0">
                <a:ln>
                  <a:noFill/>
                </a:ln>
                <a:solidFill>
                  <a:srgbClr val="000000"/>
                </a:solidFill>
                <a:effectLst/>
                <a:latin typeface="Consolas" panose="020B0609020204030204" pitchFamily="49" charset="0"/>
              </a:rPr>
              <a:t>person2.display_info()  </a:t>
            </a:r>
            <a:r>
              <a:rPr kumimoji="0" lang="uk-UA" altLang="uk-UA" b="0" i="0" u="none" strike="noStrike" cap="none" normalizeH="0" baseline="0" dirty="0" smtClean="0">
                <a:ln>
                  <a:noFill/>
                </a:ln>
                <a:solidFill>
                  <a:srgbClr val="008200"/>
                </a:solidFill>
                <a:effectLst/>
                <a:latin typeface="Consolas" panose="020B0609020204030204" pitchFamily="49" charset="0"/>
              </a:rPr>
              <a:t># </a:t>
            </a:r>
            <a:r>
              <a:rPr lang="en-US" altLang="uk-UA" dirty="0">
                <a:solidFill>
                  <a:srgbClr val="008200"/>
                </a:solidFill>
                <a:latin typeface="Consolas" panose="020B0609020204030204" pitchFamily="49" charset="0"/>
              </a:rPr>
              <a:t>Hello, my name is</a:t>
            </a:r>
            <a:r>
              <a:rPr lang="uk-UA" altLang="uk-UA" dirty="0">
                <a:solidFill>
                  <a:srgbClr val="008200"/>
                </a:solidFill>
                <a:latin typeface="Consolas" panose="020B0609020204030204" pitchFamily="49" charset="0"/>
              </a:rPr>
              <a:t> </a:t>
            </a:r>
            <a:r>
              <a:rPr kumimoji="0" lang="uk-UA" altLang="uk-UA" b="0" i="0" u="none" strike="noStrike" cap="none" normalizeH="0" baseline="0" dirty="0" err="1" smtClean="0">
                <a:ln>
                  <a:noFill/>
                </a:ln>
                <a:solidFill>
                  <a:srgbClr val="008200"/>
                </a:solidFill>
                <a:effectLst/>
                <a:latin typeface="Consolas" panose="020B0609020204030204" pitchFamily="49" charset="0"/>
              </a:rPr>
              <a:t>Sam</a:t>
            </a:r>
            <a:endParaRPr kumimoji="0" lang="uk-UA" altLang="uk-UA" b="0" i="0" u="none" strike="noStrike" cap="none" normalizeH="0" baseline="0" dirty="0" smtClean="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3577172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975" y="510474"/>
            <a:ext cx="11355761" cy="525970"/>
          </a:xfrm>
        </p:spPr>
        <p:txBody>
          <a:bodyPr/>
          <a:lstStyle/>
          <a:p>
            <a:r>
              <a:rPr lang="en-US" dirty="0"/>
              <a:t>Base Overloading Methods</a:t>
            </a:r>
            <a:endParaRPr lang="uk-UA" dirty="0"/>
          </a:p>
        </p:txBody>
      </p:sp>
      <p:graphicFrame>
        <p:nvGraphicFramePr>
          <p:cNvPr id="4" name="Content Placeholder 3"/>
          <p:cNvGraphicFramePr>
            <a:graphicFrameLocks noGrp="1"/>
          </p:cNvGraphicFramePr>
          <p:nvPr>
            <p:ph sz="half" idx="10"/>
            <p:extLst>
              <p:ext uri="{D42A27DB-BD31-4B8C-83A1-F6EECF244321}">
                <p14:modId xmlns:p14="http://schemas.microsoft.com/office/powerpoint/2010/main" val="311996496"/>
              </p:ext>
            </p:extLst>
          </p:nvPr>
        </p:nvGraphicFramePr>
        <p:xfrm>
          <a:off x="3728754" y="1347711"/>
          <a:ext cx="4720201" cy="4407828"/>
        </p:xfrm>
        <a:graphic>
          <a:graphicData uri="http://schemas.openxmlformats.org/drawingml/2006/table">
            <a:tbl>
              <a:tblPr/>
              <a:tblGrid>
                <a:gridCol w="468894">
                  <a:extLst>
                    <a:ext uri="{9D8B030D-6E8A-4147-A177-3AD203B41FA5}">
                      <a16:colId xmlns:a16="http://schemas.microsoft.com/office/drawing/2014/main" val="20000"/>
                    </a:ext>
                  </a:extLst>
                </a:gridCol>
                <a:gridCol w="4251307">
                  <a:extLst>
                    <a:ext uri="{9D8B030D-6E8A-4147-A177-3AD203B41FA5}">
                      <a16:colId xmlns:a16="http://schemas.microsoft.com/office/drawing/2014/main" val="20001"/>
                    </a:ext>
                  </a:extLst>
                </a:gridCol>
              </a:tblGrid>
              <a:tr h="350108">
                <a:tc>
                  <a:txBody>
                    <a:bodyPr/>
                    <a:lstStyle/>
                    <a:p>
                      <a:pPr algn="l" fontAlgn="t"/>
                      <a:r>
                        <a:rPr lang="en-US" sz="1500" dirty="0">
                          <a:effectLst/>
                        </a:rPr>
                        <a:t>SN</a:t>
                      </a: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1500" dirty="0">
                          <a:effectLst/>
                        </a:rPr>
                        <a:t>Method, Description &amp; Sample Call</a:t>
                      </a: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800246">
                <a:tc>
                  <a:txBody>
                    <a:bodyPr/>
                    <a:lstStyle/>
                    <a:p>
                      <a:pPr fontAlgn="t"/>
                      <a:r>
                        <a:rPr lang="uk-UA" sz="1500" dirty="0">
                          <a:effectLst/>
                        </a:rPr>
                        <a:t>1</a:t>
                      </a: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500" b="1">
                          <a:effectLst/>
                        </a:rPr>
                        <a:t>__init__ ( self [,args...] )</a:t>
                      </a:r>
                      <a:r>
                        <a:rPr lang="en-US" sz="1500">
                          <a:effectLst/>
                        </a:rPr>
                        <a:t/>
                      </a:r>
                      <a:br>
                        <a:rPr lang="en-US" sz="1500">
                          <a:effectLst/>
                        </a:rPr>
                      </a:br>
                      <a:r>
                        <a:rPr lang="en-US" sz="1500">
                          <a:effectLst/>
                        </a:rPr>
                        <a:t>Constructor (with any optional arguments)</a:t>
                      </a:r>
                      <a:br>
                        <a:rPr lang="en-US" sz="1500">
                          <a:effectLst/>
                        </a:rPr>
                      </a:br>
                      <a:r>
                        <a:rPr lang="en-US" sz="1500">
                          <a:effectLst/>
                        </a:rPr>
                        <a:t>Sample Call : </a:t>
                      </a:r>
                      <a:r>
                        <a:rPr lang="en-US" sz="1500" i="1">
                          <a:effectLst/>
                        </a:rPr>
                        <a:t>obj = className(args)</a:t>
                      </a:r>
                      <a:endParaRPr lang="en-US" sz="1500">
                        <a:effectLst/>
                      </a:endParaRP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800246">
                <a:tc>
                  <a:txBody>
                    <a:bodyPr/>
                    <a:lstStyle/>
                    <a:p>
                      <a:pPr fontAlgn="t"/>
                      <a:r>
                        <a:rPr lang="uk-UA" sz="1500">
                          <a:effectLst/>
                        </a:rPr>
                        <a:t>2</a:t>
                      </a: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500" b="1">
                          <a:effectLst/>
                        </a:rPr>
                        <a:t>__del__( self )</a:t>
                      </a:r>
                      <a:r>
                        <a:rPr lang="en-US" sz="1500">
                          <a:effectLst/>
                        </a:rPr>
                        <a:t/>
                      </a:r>
                      <a:br>
                        <a:rPr lang="en-US" sz="1500">
                          <a:effectLst/>
                        </a:rPr>
                      </a:br>
                      <a:r>
                        <a:rPr lang="en-US" sz="1500">
                          <a:effectLst/>
                        </a:rPr>
                        <a:t>Destructor, deletes an object</a:t>
                      </a:r>
                      <a:br>
                        <a:rPr lang="en-US" sz="1500">
                          <a:effectLst/>
                        </a:rPr>
                      </a:br>
                      <a:r>
                        <a:rPr lang="en-US" sz="1500">
                          <a:effectLst/>
                        </a:rPr>
                        <a:t>Sample Call : </a:t>
                      </a:r>
                      <a:r>
                        <a:rPr lang="en-US" sz="1500" i="1">
                          <a:effectLst/>
                        </a:rPr>
                        <a:t>del obj</a:t>
                      </a:r>
                      <a:endParaRPr lang="en-US" sz="1500">
                        <a:effectLst/>
                      </a:endParaRP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800246">
                <a:tc>
                  <a:txBody>
                    <a:bodyPr/>
                    <a:lstStyle/>
                    <a:p>
                      <a:pPr fontAlgn="t"/>
                      <a:r>
                        <a:rPr lang="uk-UA" sz="1500">
                          <a:effectLst/>
                        </a:rPr>
                        <a:t>3</a:t>
                      </a: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500" b="1">
                          <a:effectLst/>
                        </a:rPr>
                        <a:t>__repr__( self )</a:t>
                      </a:r>
                      <a:r>
                        <a:rPr lang="en-US" sz="1500">
                          <a:effectLst/>
                        </a:rPr>
                        <a:t/>
                      </a:r>
                      <a:br>
                        <a:rPr lang="en-US" sz="1500">
                          <a:effectLst/>
                        </a:rPr>
                      </a:br>
                      <a:r>
                        <a:rPr lang="en-US" sz="1500">
                          <a:effectLst/>
                        </a:rPr>
                        <a:t>Evaluatable string representation</a:t>
                      </a:r>
                      <a:br>
                        <a:rPr lang="en-US" sz="1500">
                          <a:effectLst/>
                        </a:rPr>
                      </a:br>
                      <a:r>
                        <a:rPr lang="en-US" sz="1500">
                          <a:effectLst/>
                        </a:rPr>
                        <a:t>Sample Call : </a:t>
                      </a:r>
                      <a:r>
                        <a:rPr lang="en-US" sz="1500" i="1">
                          <a:effectLst/>
                        </a:rPr>
                        <a:t>repr(obj)</a:t>
                      </a:r>
                      <a:endParaRPr lang="en-US" sz="1500">
                        <a:effectLst/>
                      </a:endParaRP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800246">
                <a:tc>
                  <a:txBody>
                    <a:bodyPr/>
                    <a:lstStyle/>
                    <a:p>
                      <a:pPr fontAlgn="t"/>
                      <a:r>
                        <a:rPr lang="uk-UA" sz="1500">
                          <a:effectLst/>
                        </a:rPr>
                        <a:t>4</a:t>
                      </a: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500" b="1">
                          <a:effectLst/>
                        </a:rPr>
                        <a:t>__str__( self )</a:t>
                      </a:r>
                      <a:r>
                        <a:rPr lang="en-US" sz="1500">
                          <a:effectLst/>
                        </a:rPr>
                        <a:t/>
                      </a:r>
                      <a:br>
                        <a:rPr lang="en-US" sz="1500">
                          <a:effectLst/>
                        </a:rPr>
                      </a:br>
                      <a:r>
                        <a:rPr lang="en-US" sz="1500">
                          <a:effectLst/>
                        </a:rPr>
                        <a:t>Printable string representation</a:t>
                      </a:r>
                      <a:br>
                        <a:rPr lang="en-US" sz="1500">
                          <a:effectLst/>
                        </a:rPr>
                      </a:br>
                      <a:r>
                        <a:rPr lang="en-US" sz="1500">
                          <a:effectLst/>
                        </a:rPr>
                        <a:t>Sample Call : </a:t>
                      </a:r>
                      <a:r>
                        <a:rPr lang="en-US" sz="1500" i="1">
                          <a:effectLst/>
                        </a:rPr>
                        <a:t>str(obj)</a:t>
                      </a:r>
                      <a:endParaRPr lang="en-US" sz="1500">
                        <a:effectLst/>
                      </a:endParaRP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800246">
                <a:tc>
                  <a:txBody>
                    <a:bodyPr/>
                    <a:lstStyle/>
                    <a:p>
                      <a:pPr fontAlgn="t"/>
                      <a:r>
                        <a:rPr lang="uk-UA" sz="1500">
                          <a:effectLst/>
                        </a:rPr>
                        <a:t>5</a:t>
                      </a: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500" b="1" dirty="0">
                          <a:effectLst/>
                        </a:rPr>
                        <a:t>__</a:t>
                      </a:r>
                      <a:r>
                        <a:rPr lang="en-US" sz="1500" b="1" dirty="0" err="1">
                          <a:effectLst/>
                        </a:rPr>
                        <a:t>cmp</a:t>
                      </a:r>
                      <a:r>
                        <a:rPr lang="en-US" sz="1500" b="1" dirty="0">
                          <a:effectLst/>
                        </a:rPr>
                        <a:t>__ ( self, x </a:t>
                      </a:r>
                      <a:r>
                        <a:rPr lang="en-US" sz="1500" b="1" dirty="0" smtClean="0">
                          <a:effectLst/>
                        </a:rPr>
                        <a:t>) </a:t>
                      </a:r>
                      <a:r>
                        <a:rPr lang="en-US" sz="1500" b="0" i="1" dirty="0" smtClean="0">
                          <a:effectLst/>
                        </a:rPr>
                        <a:t>//only Python2</a:t>
                      </a:r>
                      <a:r>
                        <a:rPr lang="en-US" sz="1500" dirty="0">
                          <a:effectLst/>
                        </a:rPr>
                        <a:t/>
                      </a:r>
                      <a:br>
                        <a:rPr lang="en-US" sz="1500" dirty="0">
                          <a:effectLst/>
                        </a:rPr>
                      </a:br>
                      <a:r>
                        <a:rPr lang="en-US" sz="1500" dirty="0">
                          <a:effectLst/>
                        </a:rPr>
                        <a:t>Object comparison</a:t>
                      </a:r>
                      <a:br>
                        <a:rPr lang="en-US" sz="1500" dirty="0">
                          <a:effectLst/>
                        </a:rPr>
                      </a:br>
                      <a:r>
                        <a:rPr lang="en-US" sz="1500" dirty="0">
                          <a:effectLst/>
                        </a:rPr>
                        <a:t>Sample Call : </a:t>
                      </a:r>
                      <a:r>
                        <a:rPr lang="en-US" sz="1500" i="1" dirty="0" err="1">
                          <a:effectLst/>
                        </a:rPr>
                        <a:t>cmp</a:t>
                      </a:r>
                      <a:r>
                        <a:rPr lang="en-US" sz="1500" i="1" dirty="0">
                          <a:effectLst/>
                        </a:rPr>
                        <a:t>(</a:t>
                      </a:r>
                      <a:r>
                        <a:rPr lang="en-US" sz="1500" i="1" dirty="0" err="1">
                          <a:effectLst/>
                        </a:rPr>
                        <a:t>obj</a:t>
                      </a:r>
                      <a:r>
                        <a:rPr lang="en-US" sz="1500" i="1" dirty="0">
                          <a:effectLst/>
                        </a:rPr>
                        <a:t>, x)</a:t>
                      </a:r>
                      <a:endParaRPr lang="en-US" sz="1500" dirty="0">
                        <a:effectLst/>
                      </a:endParaRPr>
                    </a:p>
                  </a:txBody>
                  <a:tcPr marL="62519" marR="62519" marT="62519" marB="6251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155985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865744"/>
            <a:ext cx="11355761" cy="525970"/>
          </a:xfrm>
        </p:spPr>
        <p:txBody>
          <a:bodyPr/>
          <a:lstStyle/>
          <a:p>
            <a:r>
              <a:rPr lang="en-US" dirty="0"/>
              <a:t>Overloading Operators</a:t>
            </a:r>
            <a:endParaRPr lang="uk-UA" dirty="0"/>
          </a:p>
        </p:txBody>
      </p:sp>
      <p:sp>
        <p:nvSpPr>
          <p:cNvPr id="3" name="Content Placeholder 2"/>
          <p:cNvSpPr>
            <a:spLocks noGrp="1"/>
          </p:cNvSpPr>
          <p:nvPr>
            <p:ph sz="half" idx="10"/>
          </p:nvPr>
        </p:nvSpPr>
        <p:spPr/>
        <p:txBody>
          <a:bodyPr/>
          <a:lstStyle/>
          <a:p>
            <a:endParaRPr lang="en-US" dirty="0" smtClean="0"/>
          </a:p>
          <a:p>
            <a:endParaRPr lang="uk-UA" dirty="0"/>
          </a:p>
        </p:txBody>
      </p:sp>
      <p:sp>
        <p:nvSpPr>
          <p:cNvPr id="7" name="Text Box 5"/>
          <p:cNvSpPr txBox="1">
            <a:spLocks noChangeArrowheads="1"/>
          </p:cNvSpPr>
          <p:nvPr/>
        </p:nvSpPr>
        <p:spPr bwMode="auto">
          <a:xfrm>
            <a:off x="5509846" y="1802221"/>
            <a:ext cx="6254631" cy="3724096"/>
          </a:xfrm>
          <a:prstGeom prst="rect">
            <a:avLst/>
          </a:prstGeom>
          <a:solidFill>
            <a:schemeClr val="bg2">
              <a:alpha val="50195"/>
            </a:schemeClr>
          </a:solidFill>
          <a:ln w="9525">
            <a:solidFill>
              <a:srgbClr val="0070C0"/>
            </a:solidFill>
            <a:prstDash val="solid"/>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400" b="1" dirty="0"/>
              <a:t>class Vector:</a:t>
            </a:r>
          </a:p>
          <a:p>
            <a:pPr lvl="1" eaLnBrk="1" hangingPunct="1"/>
            <a:r>
              <a:rPr lang="en-US" altLang="uk-UA" sz="1400" b="1" dirty="0"/>
              <a:t>   </a:t>
            </a:r>
            <a:r>
              <a:rPr lang="en-US" altLang="uk-UA" sz="1400" b="1" dirty="0" err="1"/>
              <a:t>def</a:t>
            </a:r>
            <a:r>
              <a:rPr lang="en-US" altLang="uk-UA" sz="1400" b="1" dirty="0"/>
              <a:t> __</a:t>
            </a:r>
            <a:r>
              <a:rPr lang="en-US" altLang="uk-UA" sz="1400" b="1" dirty="0" err="1"/>
              <a:t>init</a:t>
            </a:r>
            <a:r>
              <a:rPr lang="en-US" altLang="uk-UA" sz="1400" b="1" dirty="0"/>
              <a:t>__(self, a, b):</a:t>
            </a:r>
          </a:p>
          <a:p>
            <a:pPr lvl="1" eaLnBrk="1" hangingPunct="1"/>
            <a:r>
              <a:rPr lang="en-US" altLang="uk-UA" sz="1400" b="1" dirty="0"/>
              <a:t>      </a:t>
            </a:r>
            <a:r>
              <a:rPr lang="en-US" altLang="uk-UA" sz="1400" b="1" dirty="0" err="1"/>
              <a:t>self.a</a:t>
            </a:r>
            <a:r>
              <a:rPr lang="en-US" altLang="uk-UA" sz="1400" b="1" dirty="0"/>
              <a:t> = a</a:t>
            </a:r>
          </a:p>
          <a:p>
            <a:pPr lvl="1" eaLnBrk="1" hangingPunct="1"/>
            <a:r>
              <a:rPr lang="en-US" altLang="uk-UA" sz="1400" b="1" dirty="0"/>
              <a:t>      </a:t>
            </a:r>
            <a:r>
              <a:rPr lang="en-US" altLang="uk-UA" sz="1400" b="1" dirty="0" err="1"/>
              <a:t>self.b</a:t>
            </a:r>
            <a:r>
              <a:rPr lang="en-US" altLang="uk-UA" sz="1400" b="1" dirty="0"/>
              <a:t> = b</a:t>
            </a:r>
          </a:p>
          <a:p>
            <a:pPr lvl="1" eaLnBrk="1" hangingPunct="1"/>
            <a:endParaRPr lang="en-US" altLang="uk-UA" sz="1400" b="1" dirty="0"/>
          </a:p>
          <a:p>
            <a:pPr lvl="1" eaLnBrk="1" hangingPunct="1"/>
            <a:r>
              <a:rPr lang="en-US" altLang="uk-UA" sz="1400" b="1" dirty="0"/>
              <a:t>   </a:t>
            </a:r>
            <a:r>
              <a:rPr lang="en-US" altLang="uk-UA" sz="1400" b="1" dirty="0" err="1"/>
              <a:t>def</a:t>
            </a:r>
            <a:r>
              <a:rPr lang="en-US" altLang="uk-UA" sz="1400" b="1" dirty="0"/>
              <a:t> __</a:t>
            </a:r>
            <a:r>
              <a:rPr lang="en-US" altLang="uk-UA" sz="1400" b="1" dirty="0" err="1"/>
              <a:t>str</a:t>
            </a:r>
            <a:r>
              <a:rPr lang="en-US" altLang="uk-UA" sz="1400" b="1" dirty="0"/>
              <a:t>__(self):</a:t>
            </a:r>
          </a:p>
          <a:p>
            <a:pPr lvl="1" eaLnBrk="1" hangingPunct="1"/>
            <a:r>
              <a:rPr lang="en-US" altLang="uk-UA" sz="1400" b="1" dirty="0"/>
              <a:t>      return 'Vector (%d, %d)' % (</a:t>
            </a:r>
            <a:r>
              <a:rPr lang="en-US" altLang="uk-UA" sz="1400" b="1" dirty="0" err="1"/>
              <a:t>self.a</a:t>
            </a:r>
            <a:r>
              <a:rPr lang="en-US" altLang="uk-UA" sz="1400" b="1" dirty="0"/>
              <a:t>, </a:t>
            </a:r>
            <a:r>
              <a:rPr lang="en-US" altLang="uk-UA" sz="1400" b="1" dirty="0" err="1"/>
              <a:t>self.b</a:t>
            </a:r>
            <a:r>
              <a:rPr lang="en-US" altLang="uk-UA" sz="1400" b="1" dirty="0"/>
              <a:t>)</a:t>
            </a:r>
          </a:p>
          <a:p>
            <a:pPr lvl="1" eaLnBrk="1" hangingPunct="1"/>
            <a:r>
              <a:rPr lang="en-US" altLang="uk-UA" sz="1400" b="1" dirty="0"/>
              <a:t>   </a:t>
            </a:r>
          </a:p>
          <a:p>
            <a:pPr lvl="1" eaLnBrk="1" hangingPunct="1"/>
            <a:r>
              <a:rPr lang="en-US" altLang="uk-UA" sz="1400" b="1" dirty="0"/>
              <a:t>   </a:t>
            </a:r>
            <a:r>
              <a:rPr lang="en-US" altLang="uk-UA" sz="1400" b="1" dirty="0" err="1"/>
              <a:t>def</a:t>
            </a:r>
            <a:r>
              <a:rPr lang="en-US" altLang="uk-UA" sz="1400" b="1" dirty="0"/>
              <a:t> __add__(</a:t>
            </a:r>
            <a:r>
              <a:rPr lang="en-US" altLang="uk-UA" sz="1400" b="1" dirty="0" err="1"/>
              <a:t>self,other</a:t>
            </a:r>
            <a:r>
              <a:rPr lang="en-US" altLang="uk-UA" sz="1400" b="1" dirty="0"/>
              <a:t>):</a:t>
            </a:r>
          </a:p>
          <a:p>
            <a:pPr lvl="1" eaLnBrk="1" hangingPunct="1"/>
            <a:r>
              <a:rPr lang="en-US" altLang="uk-UA" sz="1400" b="1" dirty="0"/>
              <a:t>      return Vector(</a:t>
            </a:r>
            <a:r>
              <a:rPr lang="en-US" altLang="uk-UA" sz="1400" b="1" dirty="0" err="1"/>
              <a:t>self.a</a:t>
            </a:r>
            <a:r>
              <a:rPr lang="en-US" altLang="uk-UA" sz="1400" b="1" dirty="0"/>
              <a:t> + </a:t>
            </a:r>
            <a:r>
              <a:rPr lang="en-US" altLang="uk-UA" sz="1400" b="1" dirty="0" err="1"/>
              <a:t>other.a</a:t>
            </a:r>
            <a:r>
              <a:rPr lang="en-US" altLang="uk-UA" sz="1400" b="1" dirty="0"/>
              <a:t>, </a:t>
            </a:r>
            <a:r>
              <a:rPr lang="en-US" altLang="uk-UA" sz="1400" b="1" dirty="0" err="1"/>
              <a:t>self.b</a:t>
            </a:r>
            <a:r>
              <a:rPr lang="en-US" altLang="uk-UA" sz="1400" b="1" dirty="0"/>
              <a:t> + </a:t>
            </a:r>
            <a:r>
              <a:rPr lang="en-US" altLang="uk-UA" sz="1400" b="1" dirty="0" err="1"/>
              <a:t>other.b</a:t>
            </a:r>
            <a:r>
              <a:rPr lang="en-US" altLang="uk-UA" sz="1400" b="1" dirty="0"/>
              <a:t>)</a:t>
            </a:r>
          </a:p>
          <a:p>
            <a:pPr lvl="1" eaLnBrk="1" hangingPunct="1"/>
            <a:endParaRPr lang="en-US" altLang="uk-UA" sz="1400" b="1" dirty="0"/>
          </a:p>
          <a:p>
            <a:pPr lvl="1" eaLnBrk="1" hangingPunct="1"/>
            <a:r>
              <a:rPr lang="en-US" altLang="uk-UA" sz="1400" b="1" dirty="0"/>
              <a:t>v1 = Vector(2,10)</a:t>
            </a:r>
          </a:p>
          <a:p>
            <a:pPr lvl="1" eaLnBrk="1" hangingPunct="1"/>
            <a:r>
              <a:rPr lang="en-US" altLang="uk-UA" sz="1400" b="1" dirty="0"/>
              <a:t>v2 = Vector(5,-2)</a:t>
            </a:r>
          </a:p>
          <a:p>
            <a:pPr lvl="1" eaLnBrk="1" hangingPunct="1"/>
            <a:r>
              <a:rPr lang="en-US" altLang="uk-UA" sz="1400" b="1" dirty="0"/>
              <a:t>p</a:t>
            </a:r>
            <a:r>
              <a:rPr lang="en-US" altLang="uk-UA" sz="1400" b="1" dirty="0" smtClean="0"/>
              <a:t>rint(v1 </a:t>
            </a:r>
            <a:r>
              <a:rPr lang="en-US" altLang="uk-UA" sz="1400" b="1" dirty="0"/>
              <a:t>+ </a:t>
            </a:r>
            <a:r>
              <a:rPr lang="en-US" altLang="uk-UA" sz="1400" b="1" dirty="0" smtClean="0"/>
              <a:t>v2)</a:t>
            </a:r>
          </a:p>
          <a:p>
            <a:pPr lvl="1" eaLnBrk="1" hangingPunct="1"/>
            <a:endParaRPr lang="en-US" altLang="uk-UA" sz="1400" b="1" dirty="0"/>
          </a:p>
          <a:p>
            <a:pPr lvl="1" eaLnBrk="1" hangingPunct="1"/>
            <a:r>
              <a:rPr lang="en-US" altLang="uk-UA" sz="1400" b="1" dirty="0"/>
              <a:t>Vector (7, 8)</a:t>
            </a:r>
            <a:endParaRPr lang="ru-RU" altLang="uk-UA" sz="1400" b="1" dirty="0"/>
          </a:p>
        </p:txBody>
      </p:sp>
      <p:graphicFrame>
        <p:nvGraphicFramePr>
          <p:cNvPr id="13" name="Table 12"/>
          <p:cNvGraphicFramePr>
            <a:graphicFrameLocks noGrp="1"/>
          </p:cNvGraphicFramePr>
          <p:nvPr>
            <p:extLst>
              <p:ext uri="{D42A27DB-BD31-4B8C-83A1-F6EECF244321}">
                <p14:modId xmlns:p14="http://schemas.microsoft.com/office/powerpoint/2010/main" val="3161952189"/>
              </p:ext>
            </p:extLst>
          </p:nvPr>
        </p:nvGraphicFramePr>
        <p:xfrm>
          <a:off x="568507" y="1715675"/>
          <a:ext cx="4785032" cy="3708400"/>
        </p:xfrm>
        <a:graphic>
          <a:graphicData uri="http://schemas.openxmlformats.org/drawingml/2006/table">
            <a:tbl>
              <a:tblPr firstRow="1" bandRow="1">
                <a:tableStyleId>{93296810-A885-4BE3-A3E7-6D5BEEA58F35}</a:tableStyleId>
              </a:tblPr>
              <a:tblGrid>
                <a:gridCol w="816200">
                  <a:extLst>
                    <a:ext uri="{9D8B030D-6E8A-4147-A177-3AD203B41FA5}">
                      <a16:colId xmlns:a16="http://schemas.microsoft.com/office/drawing/2014/main" val="20000"/>
                    </a:ext>
                  </a:extLst>
                </a:gridCol>
                <a:gridCol w="3968832">
                  <a:extLst>
                    <a:ext uri="{9D8B030D-6E8A-4147-A177-3AD203B41FA5}">
                      <a16:colId xmlns:a16="http://schemas.microsoft.com/office/drawing/2014/main" val="20001"/>
                    </a:ext>
                  </a:extLst>
                </a:gridCol>
              </a:tblGrid>
              <a:tr h="370840">
                <a:tc>
                  <a:txBody>
                    <a:bodyPr/>
                    <a:lstStyle/>
                    <a:p>
                      <a:pPr algn="ctr"/>
                      <a:r>
                        <a:rPr lang="en-US" sz="1100" dirty="0" smtClean="0"/>
                        <a:t>Operator</a:t>
                      </a:r>
                      <a:endParaRPr lang="uk-UA" sz="1100" dirty="0"/>
                    </a:p>
                  </a:txBody>
                  <a:tcPr anchor="ctr"/>
                </a:tc>
                <a:tc>
                  <a:txBody>
                    <a:bodyPr/>
                    <a:lstStyle/>
                    <a:p>
                      <a:pPr algn="ctr"/>
                      <a:r>
                        <a:rPr lang="en-US" dirty="0" smtClean="0"/>
                        <a:t>Method</a:t>
                      </a:r>
                      <a:endParaRPr lang="uk-UA" dirty="0"/>
                    </a:p>
                  </a:txBody>
                  <a:tcPr anchor="ctr"/>
                </a:tc>
                <a:extLst>
                  <a:ext uri="{0D108BD9-81ED-4DB2-BD59-A6C34878D82A}">
                    <a16:rowId xmlns:a16="http://schemas.microsoft.com/office/drawing/2014/main" val="10000"/>
                  </a:ext>
                </a:extLst>
              </a:tr>
              <a:tr h="370840">
                <a:tc>
                  <a:txBody>
                    <a:bodyPr/>
                    <a:lstStyle/>
                    <a:p>
                      <a:pPr algn="ctr"/>
                      <a:r>
                        <a:rPr lang="en-US" dirty="0" smtClean="0"/>
                        <a:t>+</a:t>
                      </a:r>
                      <a:endParaRPr lang="uk-UA" dirty="0"/>
                    </a:p>
                  </a:txBody>
                  <a:tcPr anchor="ctr"/>
                </a:tc>
                <a:tc>
                  <a:txBody>
                    <a:bodyPr/>
                    <a:lstStyle/>
                    <a:p>
                      <a:pPr algn="ctr"/>
                      <a:r>
                        <a:rPr lang="en-US" sz="1800" kern="1200" dirty="0" smtClean="0">
                          <a:effectLst/>
                        </a:rPr>
                        <a:t>__add__(self, other)</a:t>
                      </a:r>
                      <a:endParaRPr lang="uk-UA" dirty="0"/>
                    </a:p>
                  </a:txBody>
                  <a:tcPr anchor="ctr"/>
                </a:tc>
                <a:extLst>
                  <a:ext uri="{0D108BD9-81ED-4DB2-BD59-A6C34878D82A}">
                    <a16:rowId xmlns:a16="http://schemas.microsoft.com/office/drawing/2014/main" val="10001"/>
                  </a:ext>
                </a:extLst>
              </a:tr>
              <a:tr h="370840">
                <a:tc>
                  <a:txBody>
                    <a:bodyPr/>
                    <a:lstStyle/>
                    <a:p>
                      <a:pPr algn="ctr"/>
                      <a:r>
                        <a:rPr lang="en-US" dirty="0" smtClean="0"/>
                        <a:t>**</a:t>
                      </a:r>
                      <a:endParaRPr lang="uk-UA" dirty="0"/>
                    </a:p>
                  </a:txBody>
                  <a:tcPr anchor="ctr"/>
                </a:tc>
                <a:tc>
                  <a:txBody>
                    <a:bodyPr/>
                    <a:lstStyle/>
                    <a:p>
                      <a:pPr algn="ctr"/>
                      <a:r>
                        <a:rPr lang="en-US" dirty="0" smtClean="0"/>
                        <a:t>__pow__(self, other[, modulo])</a:t>
                      </a:r>
                      <a:endParaRPr lang="uk-UA" dirty="0"/>
                    </a:p>
                  </a:txBody>
                  <a:tcPr anchor="ctr"/>
                </a:tc>
                <a:extLst>
                  <a:ext uri="{0D108BD9-81ED-4DB2-BD59-A6C34878D82A}">
                    <a16:rowId xmlns:a16="http://schemas.microsoft.com/office/drawing/2014/main" val="10002"/>
                  </a:ext>
                </a:extLst>
              </a:tr>
              <a:tr h="370840">
                <a:tc>
                  <a:txBody>
                    <a:bodyPr/>
                    <a:lstStyle/>
                    <a:p>
                      <a:pPr algn="ctr"/>
                      <a:r>
                        <a:rPr lang="en-US" dirty="0" smtClean="0"/>
                        <a:t>%</a:t>
                      </a:r>
                      <a:endParaRPr lang="uk-UA" dirty="0"/>
                    </a:p>
                  </a:txBody>
                  <a:tcPr anchor="ctr"/>
                </a:tc>
                <a:tc>
                  <a:txBody>
                    <a:bodyPr/>
                    <a:lstStyle/>
                    <a:p>
                      <a:pPr algn="ctr"/>
                      <a:r>
                        <a:rPr lang="en-US" sz="1800" kern="1200" dirty="0" smtClean="0">
                          <a:effectLst/>
                        </a:rPr>
                        <a:t>__mod__(self, other)</a:t>
                      </a:r>
                      <a:endParaRPr lang="uk-UA" dirty="0"/>
                    </a:p>
                  </a:txBody>
                  <a:tcPr anchor="ctr"/>
                </a:tc>
                <a:extLst>
                  <a:ext uri="{0D108BD9-81ED-4DB2-BD59-A6C34878D82A}">
                    <a16:rowId xmlns:a16="http://schemas.microsoft.com/office/drawing/2014/main" val="10003"/>
                  </a:ext>
                </a:extLst>
              </a:tr>
              <a:tr h="370840">
                <a:tc>
                  <a:txBody>
                    <a:bodyPr/>
                    <a:lstStyle/>
                    <a:p>
                      <a:pPr algn="ctr"/>
                      <a:r>
                        <a:rPr lang="en-US" dirty="0" smtClean="0"/>
                        <a:t>/</a:t>
                      </a:r>
                      <a:endParaRPr lang="uk-UA" dirty="0"/>
                    </a:p>
                  </a:txBody>
                  <a:tcPr anchor="ctr"/>
                </a:tc>
                <a:tc>
                  <a:txBody>
                    <a:bodyPr/>
                    <a:lstStyle/>
                    <a:p>
                      <a:pPr algn="ctr"/>
                      <a:r>
                        <a:rPr lang="en-US" sz="1800" kern="1200" dirty="0" smtClean="0">
                          <a:effectLst/>
                        </a:rPr>
                        <a:t>__div__(self, other)</a:t>
                      </a:r>
                      <a:endParaRPr lang="uk-UA" dirty="0"/>
                    </a:p>
                  </a:txBody>
                  <a:tcPr anchor="ctr"/>
                </a:tc>
                <a:extLst>
                  <a:ext uri="{0D108BD9-81ED-4DB2-BD59-A6C34878D82A}">
                    <a16:rowId xmlns:a16="http://schemas.microsoft.com/office/drawing/2014/main" val="10004"/>
                  </a:ext>
                </a:extLst>
              </a:tr>
              <a:tr h="370840">
                <a:tc>
                  <a:txBody>
                    <a:bodyPr/>
                    <a:lstStyle/>
                    <a:p>
                      <a:pPr algn="ctr"/>
                      <a:r>
                        <a:rPr lang="en-US" dirty="0" smtClean="0"/>
                        <a:t>//</a:t>
                      </a:r>
                      <a:endParaRPr lang="uk-UA" dirty="0"/>
                    </a:p>
                  </a:txBody>
                  <a:tcPr anchor="ctr"/>
                </a:tc>
                <a:tc>
                  <a:txBody>
                    <a:bodyPr/>
                    <a:lstStyle/>
                    <a:p>
                      <a:pPr algn="ctr"/>
                      <a:r>
                        <a:rPr lang="en-US" sz="1800" kern="1200" dirty="0" smtClean="0">
                          <a:effectLst/>
                        </a:rPr>
                        <a:t>__</a:t>
                      </a:r>
                      <a:r>
                        <a:rPr lang="en-US" sz="1800" kern="1200" dirty="0" err="1" smtClean="0">
                          <a:effectLst/>
                        </a:rPr>
                        <a:t>floordiv</a:t>
                      </a:r>
                      <a:r>
                        <a:rPr lang="en-US" sz="1800" kern="1200" dirty="0" smtClean="0">
                          <a:effectLst/>
                        </a:rPr>
                        <a:t>__(self, other)</a:t>
                      </a:r>
                      <a:endParaRPr lang="uk-UA" dirty="0"/>
                    </a:p>
                  </a:txBody>
                  <a:tcPr anchor="ctr"/>
                </a:tc>
                <a:extLst>
                  <a:ext uri="{0D108BD9-81ED-4DB2-BD59-A6C34878D82A}">
                    <a16:rowId xmlns:a16="http://schemas.microsoft.com/office/drawing/2014/main" val="10005"/>
                  </a:ext>
                </a:extLst>
              </a:tr>
              <a:tr h="370840">
                <a:tc>
                  <a:txBody>
                    <a:bodyPr/>
                    <a:lstStyle/>
                    <a:p>
                      <a:pPr algn="ctr"/>
                      <a:r>
                        <a:rPr lang="en-US" dirty="0" smtClean="0"/>
                        <a:t>*</a:t>
                      </a:r>
                      <a:endParaRPr lang="uk-UA" dirty="0"/>
                    </a:p>
                  </a:txBody>
                  <a:tcPr anchor="ctr"/>
                </a:tc>
                <a:tc>
                  <a:txBody>
                    <a:bodyPr/>
                    <a:lstStyle/>
                    <a:p>
                      <a:pPr algn="ctr"/>
                      <a:r>
                        <a:rPr lang="en-US" sz="1800" kern="1200" dirty="0" smtClean="0">
                          <a:effectLst/>
                        </a:rPr>
                        <a:t>__</a:t>
                      </a:r>
                      <a:r>
                        <a:rPr lang="en-US" sz="1800" kern="1200" dirty="0" err="1" smtClean="0">
                          <a:effectLst/>
                        </a:rPr>
                        <a:t>mul</a:t>
                      </a:r>
                      <a:r>
                        <a:rPr lang="en-US" sz="1800" kern="1200" dirty="0" smtClean="0">
                          <a:effectLst/>
                        </a:rPr>
                        <a:t>__(self, other)</a:t>
                      </a:r>
                      <a:endParaRPr lang="uk-UA" dirty="0"/>
                    </a:p>
                  </a:txBody>
                  <a:tcPr anchor="ctr"/>
                </a:tc>
                <a:extLst>
                  <a:ext uri="{0D108BD9-81ED-4DB2-BD59-A6C34878D82A}">
                    <a16:rowId xmlns:a16="http://schemas.microsoft.com/office/drawing/2014/main" val="10006"/>
                  </a:ext>
                </a:extLst>
              </a:tr>
              <a:tr h="370840">
                <a:tc>
                  <a:txBody>
                    <a:bodyPr/>
                    <a:lstStyle/>
                    <a:p>
                      <a:pPr algn="ctr"/>
                      <a:r>
                        <a:rPr lang="en-US" dirty="0" smtClean="0"/>
                        <a:t>-</a:t>
                      </a:r>
                      <a:endParaRPr lang="uk-UA" dirty="0"/>
                    </a:p>
                  </a:txBody>
                  <a:tcPr anchor="ctr"/>
                </a:tc>
                <a:tc>
                  <a:txBody>
                    <a:bodyPr/>
                    <a:lstStyle/>
                    <a:p>
                      <a:pPr algn="ctr"/>
                      <a:r>
                        <a:rPr lang="en-US" sz="1800" kern="1200" dirty="0" smtClean="0">
                          <a:effectLst/>
                        </a:rPr>
                        <a:t>__sub__(self, other)</a:t>
                      </a:r>
                      <a:endParaRPr lang="uk-UA" dirty="0"/>
                    </a:p>
                  </a:txBody>
                  <a:tcPr anchor="ctr"/>
                </a:tc>
                <a:extLst>
                  <a:ext uri="{0D108BD9-81ED-4DB2-BD59-A6C34878D82A}">
                    <a16:rowId xmlns:a16="http://schemas.microsoft.com/office/drawing/2014/main" val="10007"/>
                  </a:ext>
                </a:extLst>
              </a:tr>
              <a:tr h="370840">
                <a:tc>
                  <a:txBody>
                    <a:bodyPr/>
                    <a:lstStyle/>
                    <a:p>
                      <a:pPr algn="ctr"/>
                      <a:r>
                        <a:rPr lang="en-US" dirty="0" smtClean="0"/>
                        <a:t>==</a:t>
                      </a:r>
                      <a:endParaRPr lang="uk-UA" dirty="0"/>
                    </a:p>
                  </a:txBody>
                  <a:tcPr anchor="ctr"/>
                </a:tc>
                <a:tc>
                  <a:txBody>
                    <a:bodyPr/>
                    <a:lstStyle/>
                    <a:p>
                      <a:pPr algn="ctr"/>
                      <a:r>
                        <a:rPr lang="en-US" sz="1800" kern="1200" dirty="0" smtClean="0">
                          <a:effectLst/>
                        </a:rPr>
                        <a:t>__</a:t>
                      </a:r>
                      <a:r>
                        <a:rPr lang="en-US" sz="1800" kern="1200" dirty="0" err="1" smtClean="0">
                          <a:effectLst/>
                        </a:rPr>
                        <a:t>eq</a:t>
                      </a:r>
                      <a:r>
                        <a:rPr lang="en-US" sz="1800" kern="1200" dirty="0" smtClean="0">
                          <a:effectLst/>
                        </a:rPr>
                        <a:t>__(self, other)</a:t>
                      </a:r>
                      <a:endParaRPr lang="uk-UA" dirty="0"/>
                    </a:p>
                  </a:txBody>
                  <a:tcPr anchor="ctr"/>
                </a:tc>
                <a:extLst>
                  <a:ext uri="{0D108BD9-81ED-4DB2-BD59-A6C34878D82A}">
                    <a16:rowId xmlns:a16="http://schemas.microsoft.com/office/drawing/2014/main" val="10008"/>
                  </a:ext>
                </a:extLst>
              </a:tr>
              <a:tr h="370840">
                <a:tc>
                  <a:txBody>
                    <a:bodyPr/>
                    <a:lstStyle/>
                    <a:p>
                      <a:pPr algn="ctr"/>
                      <a:r>
                        <a:rPr lang="uk-UA" sz="1800" kern="1200" dirty="0" smtClean="0">
                          <a:effectLst/>
                        </a:rPr>
                        <a:t>!=</a:t>
                      </a:r>
                      <a:endParaRPr lang="uk-UA" dirty="0"/>
                    </a:p>
                  </a:txBody>
                  <a:tcPr anchor="ctr"/>
                </a:tc>
                <a:tc>
                  <a:txBody>
                    <a:bodyPr/>
                    <a:lstStyle/>
                    <a:p>
                      <a:pPr algn="ctr"/>
                      <a:r>
                        <a:rPr lang="en-US" sz="1800" kern="1200" dirty="0" smtClean="0">
                          <a:effectLst/>
                        </a:rPr>
                        <a:t>__ne__(self, other)</a:t>
                      </a:r>
                      <a:endParaRPr lang="uk-UA" dirty="0"/>
                    </a:p>
                  </a:txBody>
                  <a:tcPr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4801319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744390"/>
            <a:ext cx="11355761" cy="525970"/>
          </a:xfrm>
        </p:spPr>
        <p:txBody>
          <a:bodyPr/>
          <a:lstStyle/>
          <a:p>
            <a:r>
              <a:rPr lang="en-US" dirty="0" smtClean="0"/>
              <a:t>Overriding </a:t>
            </a:r>
            <a:r>
              <a:rPr lang="en-US" dirty="0"/>
              <a:t>the class m</a:t>
            </a:r>
            <a:r>
              <a:rPr lang="en-US" dirty="0" smtClean="0"/>
              <a:t>ethod </a:t>
            </a:r>
            <a:r>
              <a:rPr lang="en-US" b="1" dirty="0"/>
              <a:t>__new__</a:t>
            </a:r>
            <a:r>
              <a:rPr lang="en-US" dirty="0"/>
              <a:t>,</a:t>
            </a:r>
            <a:endParaRPr lang="uk-UA" dirty="0"/>
          </a:p>
        </p:txBody>
      </p:sp>
      <p:sp>
        <p:nvSpPr>
          <p:cNvPr id="3" name="Content Placeholder 2"/>
          <p:cNvSpPr>
            <a:spLocks noGrp="1"/>
          </p:cNvSpPr>
          <p:nvPr>
            <p:ph sz="half" idx="10"/>
          </p:nvPr>
        </p:nvSpPr>
        <p:spPr>
          <a:xfrm>
            <a:off x="412200" y="1683778"/>
            <a:ext cx="11352277" cy="4351338"/>
          </a:xfrm>
        </p:spPr>
        <p:txBody>
          <a:bodyPr/>
          <a:lstStyle/>
          <a:p>
            <a:r>
              <a:rPr lang="en-US" dirty="0"/>
              <a:t>By overriding the class method </a:t>
            </a:r>
            <a:r>
              <a:rPr lang="en-US" b="1" dirty="0"/>
              <a:t>__new__</a:t>
            </a:r>
            <a:r>
              <a:rPr lang="en-US" dirty="0"/>
              <a:t>, you can control the process of creating an instance of the class.  This method is called before the method </a:t>
            </a:r>
            <a:r>
              <a:rPr lang="en-US" b="1" dirty="0"/>
              <a:t>__</a:t>
            </a:r>
            <a:r>
              <a:rPr lang="en-US" b="1" dirty="0" err="1"/>
              <a:t>init</a:t>
            </a:r>
            <a:r>
              <a:rPr lang="en-US" b="1" dirty="0"/>
              <a:t>__</a:t>
            </a:r>
            <a:r>
              <a:rPr lang="en-US" dirty="0"/>
              <a:t> and should return a new instance, or None (in the latter case will be called </a:t>
            </a:r>
            <a:r>
              <a:rPr lang="en-US" b="1" dirty="0"/>
              <a:t>__new__</a:t>
            </a:r>
            <a:r>
              <a:rPr lang="en-US" dirty="0"/>
              <a:t> of the parent class).</a:t>
            </a:r>
          </a:p>
          <a:p>
            <a:r>
              <a:rPr lang="en-US" dirty="0"/>
              <a:t>Method </a:t>
            </a:r>
            <a:r>
              <a:rPr lang="en-US" b="1" dirty="0"/>
              <a:t>__new__</a:t>
            </a:r>
            <a:r>
              <a:rPr lang="en-US" dirty="0"/>
              <a:t> is used to control the creation of unchangeable (</a:t>
            </a:r>
            <a:r>
              <a:rPr lang="en-US" b="1" dirty="0"/>
              <a:t>immutable</a:t>
            </a:r>
            <a:r>
              <a:rPr lang="en-US" dirty="0"/>
              <a:t>) objects, managing the creation of objects in cases when </a:t>
            </a:r>
            <a:r>
              <a:rPr lang="en-US" b="1" dirty="0"/>
              <a:t>__</a:t>
            </a:r>
            <a:r>
              <a:rPr lang="en-US" b="1" dirty="0" err="1"/>
              <a:t>init</a:t>
            </a:r>
            <a:r>
              <a:rPr lang="en-US" b="1" dirty="0"/>
              <a:t>__</a:t>
            </a:r>
            <a:r>
              <a:rPr lang="en-US" dirty="0"/>
              <a:t> is not invoked.</a:t>
            </a:r>
          </a:p>
          <a:p>
            <a:endParaRPr lang="uk-UA" dirty="0"/>
          </a:p>
        </p:txBody>
      </p:sp>
    </p:spTree>
    <p:extLst>
      <p:ext uri="{BB962C8B-B14F-4D97-AF65-F5344CB8AC3E}">
        <p14:creationId xmlns:p14="http://schemas.microsoft.com/office/powerpoint/2010/main" val="35924543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A77A9F3-A362-42AE-B596-7CAE8E0003AC}"/>
              </a:ext>
            </a:extLst>
          </p:cNvPr>
          <p:cNvSpPr>
            <a:spLocks noGrp="1"/>
          </p:cNvSpPr>
          <p:nvPr>
            <p:ph type="title"/>
          </p:nvPr>
        </p:nvSpPr>
        <p:spPr/>
        <p:txBody>
          <a:bodyPr/>
          <a:lstStyle/>
          <a:p>
            <a:r>
              <a:rPr lang="en-US" altLang="en-US" sz="3600" dirty="0"/>
              <a:t>Class and Object </a:t>
            </a:r>
            <a:br>
              <a:rPr lang="en-US" altLang="en-US" sz="3600" dirty="0"/>
            </a:br>
            <a:endParaRPr lang="uk-UA" altLang="en-US" dirty="0"/>
          </a:p>
        </p:txBody>
      </p:sp>
      <p:sp>
        <p:nvSpPr>
          <p:cNvPr id="17411" name="Content Placeholder 2">
            <a:extLst>
              <a:ext uri="{FF2B5EF4-FFF2-40B4-BE49-F238E27FC236}">
                <a16:creationId xmlns:a16="http://schemas.microsoft.com/office/drawing/2014/main" id="{FC15344B-6158-4D9A-91AA-BFE414E5515D}"/>
              </a:ext>
            </a:extLst>
          </p:cNvPr>
          <p:cNvSpPr>
            <a:spLocks noGrp="1"/>
          </p:cNvSpPr>
          <p:nvPr>
            <p:ph type="body" sz="quarter" idx="10"/>
          </p:nvPr>
        </p:nvSpPr>
        <p:spPr>
          <a:xfrm>
            <a:off x="714374" y="1895475"/>
            <a:ext cx="10820400" cy="3429000"/>
          </a:xfrm>
        </p:spPr>
        <p:txBody>
          <a:bodyPr/>
          <a:lstStyle/>
          <a:p>
            <a:pPr marL="227013" indent="-227013">
              <a:buFont typeface="Arial" panose="020B0604020202020204" pitchFamily="34" charset="0"/>
              <a:buChar char="•"/>
            </a:pPr>
            <a:r>
              <a:rPr lang="en-US" altLang="en-US" sz="2800" dirty="0"/>
              <a:t>Access to data</a:t>
            </a:r>
          </a:p>
          <a:p>
            <a:pPr marL="227013" indent="-227013">
              <a:buFont typeface="Arial" panose="020B0604020202020204" pitchFamily="34" charset="0"/>
              <a:buChar char="•"/>
            </a:pPr>
            <a:r>
              <a:rPr lang="en-US" altLang="en-US" sz="2800" dirty="0"/>
              <a:t>Fields of class</a:t>
            </a:r>
          </a:p>
          <a:p>
            <a:pPr marL="227013" indent="-227013">
              <a:buFont typeface="Arial" panose="020B0604020202020204" pitchFamily="34" charset="0"/>
              <a:buChar char="•"/>
            </a:pPr>
            <a:r>
              <a:rPr lang="en-US" altLang="en-US" sz="2800" dirty="0"/>
              <a:t>Getters and Setters </a:t>
            </a:r>
            <a:endParaRPr lang="uk-UA" altLang="en-US" sz="2800" dirty="0"/>
          </a:p>
          <a:p>
            <a:pPr marL="227013" indent="-227013">
              <a:buFont typeface="Arial" panose="020B0604020202020204" pitchFamily="34" charset="0"/>
              <a:buChar char="•"/>
            </a:pPr>
            <a:r>
              <a:rPr lang="en-US" altLang="en-US" sz="2800" dirty="0"/>
              <a:t>Constructors</a:t>
            </a:r>
          </a:p>
          <a:p>
            <a:pPr marL="227013" indent="-227013">
              <a:buFont typeface="Arial" panose="020B0604020202020204" pitchFamily="34" charset="0"/>
              <a:buChar char="•"/>
            </a:pPr>
            <a:r>
              <a:rPr lang="en-US" altLang="en-US" sz="2800" dirty="0"/>
              <a:t>Methods of class</a:t>
            </a:r>
          </a:p>
          <a:p>
            <a:pPr marL="227013" indent="-227013">
              <a:buFont typeface="Arial" panose="020B0604020202020204" pitchFamily="34" charset="0"/>
              <a:buChar char="•"/>
            </a:pPr>
            <a:r>
              <a:rPr lang="en-US" altLang="en-US" sz="2800" dirty="0"/>
              <a:t>Creating objects</a:t>
            </a:r>
          </a:p>
          <a:p>
            <a:pPr marL="227013" indent="-227013">
              <a:buFont typeface="Arial" panose="020B0604020202020204" pitchFamily="34" charset="0"/>
              <a:buChar char="•"/>
            </a:pPr>
            <a:r>
              <a:rPr lang="en-US" altLang="en-US" sz="2800" dirty="0"/>
              <a:t>Examples</a:t>
            </a:r>
          </a:p>
        </p:txBody>
      </p:sp>
    </p:spTree>
    <p:extLst>
      <p:ext uri="{BB962C8B-B14F-4D97-AF65-F5344CB8AC3E}">
        <p14:creationId xmlns:p14="http://schemas.microsoft.com/office/powerpoint/2010/main" val="3837159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638064"/>
            <a:ext cx="11355761" cy="525970"/>
          </a:xfrm>
        </p:spPr>
        <p:txBody>
          <a:bodyPr/>
          <a:lstStyle/>
          <a:p>
            <a:r>
              <a:rPr lang="en-US" dirty="0"/>
              <a:t>Singleton pattern</a:t>
            </a:r>
            <a:endParaRPr lang="uk-UA" dirty="0"/>
          </a:p>
        </p:txBody>
      </p:sp>
      <p:sp>
        <p:nvSpPr>
          <p:cNvPr id="3" name="Content Placeholder 2"/>
          <p:cNvSpPr>
            <a:spLocks noGrp="1"/>
          </p:cNvSpPr>
          <p:nvPr>
            <p:ph sz="half" idx="10"/>
          </p:nvPr>
        </p:nvSpPr>
        <p:spPr>
          <a:xfrm>
            <a:off x="415684" y="1301005"/>
            <a:ext cx="11352277" cy="4351338"/>
          </a:xfrm>
        </p:spPr>
        <p:txBody>
          <a:bodyPr/>
          <a:lstStyle/>
          <a:p>
            <a:r>
              <a:rPr lang="en-US" dirty="0"/>
              <a:t>The following code demonstrates one of the options for implementing </a:t>
            </a:r>
            <a:r>
              <a:rPr lang="en-US" b="1" dirty="0"/>
              <a:t>Singleton pattern</a:t>
            </a:r>
            <a:r>
              <a:rPr lang="en-US" dirty="0"/>
              <a:t>:</a:t>
            </a:r>
          </a:p>
          <a:p>
            <a:endParaRPr lang="uk-UA" dirty="0"/>
          </a:p>
        </p:txBody>
      </p:sp>
      <p:sp>
        <p:nvSpPr>
          <p:cNvPr id="4" name="Text Box 5"/>
          <p:cNvSpPr txBox="1">
            <a:spLocks noChangeArrowheads="1"/>
          </p:cNvSpPr>
          <p:nvPr/>
        </p:nvSpPr>
        <p:spPr bwMode="auto">
          <a:xfrm>
            <a:off x="1970880" y="2166935"/>
            <a:ext cx="8001000" cy="3724096"/>
          </a:xfrm>
          <a:prstGeom prst="rect">
            <a:avLst/>
          </a:prstGeom>
          <a:solidFill>
            <a:schemeClr val="bg2">
              <a:alpha val="50195"/>
            </a:schemeClr>
          </a:solidFill>
          <a:ln w="9525">
            <a:solidFill>
              <a:srgbClr val="0070C0"/>
            </a:solidFill>
            <a:prstDash val="solid"/>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400" b="1" dirty="0"/>
              <a:t>&gt;&gt;&gt; class Singleton(object):</a:t>
            </a:r>
          </a:p>
          <a:p>
            <a:pPr lvl="1" eaLnBrk="1" hangingPunct="1"/>
            <a:r>
              <a:rPr lang="en-US" altLang="uk-UA" sz="1400" b="1" dirty="0"/>
              <a:t>        </a:t>
            </a:r>
            <a:r>
              <a:rPr lang="en-US" altLang="uk-UA" sz="1400" b="1" dirty="0" err="1"/>
              <a:t>obj</a:t>
            </a:r>
            <a:r>
              <a:rPr lang="en-US" altLang="uk-UA" sz="1400" b="1" dirty="0"/>
              <a:t> = None # attribute for storing a single </a:t>
            </a:r>
            <a:r>
              <a:rPr lang="en-US" altLang="uk-UA" sz="1400" b="1" dirty="0" smtClean="0"/>
              <a:t>copy</a:t>
            </a:r>
          </a:p>
          <a:p>
            <a:pPr lvl="1" eaLnBrk="1" hangingPunct="1"/>
            <a:r>
              <a:rPr lang="en-US" altLang="uk-UA" sz="1400" b="1" dirty="0" smtClean="0"/>
              <a:t>	 </a:t>
            </a:r>
            <a:r>
              <a:rPr lang="en-US" altLang="uk-UA" sz="1400" b="1" dirty="0" err="1" smtClean="0"/>
              <a:t>def</a:t>
            </a:r>
            <a:r>
              <a:rPr lang="en-US" altLang="uk-UA" sz="1400" b="1" dirty="0" smtClean="0"/>
              <a:t> </a:t>
            </a:r>
            <a:r>
              <a:rPr lang="en-US" altLang="uk-UA" sz="1400" b="1" dirty="0"/>
              <a:t>__new__(</a:t>
            </a:r>
            <a:r>
              <a:rPr lang="en-US" altLang="uk-UA" sz="1400" b="1" dirty="0" err="1"/>
              <a:t>cls</a:t>
            </a:r>
            <a:r>
              <a:rPr lang="en-US" altLang="uk-UA" sz="1400" b="1" dirty="0"/>
              <a:t>, * </a:t>
            </a:r>
            <a:r>
              <a:rPr lang="en-US" altLang="uk-UA" sz="1400" b="1" dirty="0" err="1"/>
              <a:t>dt</a:t>
            </a:r>
            <a:r>
              <a:rPr lang="en-US" altLang="uk-UA" sz="1400" b="1" dirty="0"/>
              <a:t>, ** </a:t>
            </a:r>
            <a:r>
              <a:rPr lang="en-US" altLang="uk-UA" sz="1400" b="1" dirty="0" err="1"/>
              <a:t>mp</a:t>
            </a:r>
            <a:r>
              <a:rPr lang="en-US" altLang="uk-UA" sz="1400" b="1" dirty="0"/>
              <a:t>): # class Singleton.</a:t>
            </a:r>
          </a:p>
          <a:p>
            <a:pPr lvl="1" eaLnBrk="1" hangingPunct="1"/>
            <a:r>
              <a:rPr lang="en-US" altLang="uk-UA" sz="1400" b="1" dirty="0"/>
              <a:t>            if cls.obj is None:</a:t>
            </a:r>
          </a:p>
          <a:p>
            <a:pPr lvl="1" eaLnBrk="1" hangingPunct="1"/>
            <a:r>
              <a:rPr lang="en-US" altLang="uk-UA" sz="1400" b="1" dirty="0"/>
              <a:t>               # If it does not yet exist, then</a:t>
            </a:r>
          </a:p>
          <a:p>
            <a:pPr lvl="1" eaLnBrk="1" hangingPunct="1"/>
            <a:r>
              <a:rPr lang="en-US" altLang="uk-UA" sz="1400" b="1" dirty="0"/>
              <a:t>               # call __new__ of the parent class	</a:t>
            </a:r>
          </a:p>
          <a:p>
            <a:pPr lvl="1" eaLnBrk="1" hangingPunct="1"/>
            <a:r>
              <a:rPr lang="en-US" altLang="uk-UA" sz="1400" b="1" dirty="0"/>
              <a:t>               cls.obj = object. __new__ (</a:t>
            </a:r>
            <a:r>
              <a:rPr lang="en-US" altLang="uk-UA" sz="1400" b="1" dirty="0" err="1"/>
              <a:t>cls</a:t>
            </a:r>
            <a:r>
              <a:rPr lang="en-US" altLang="uk-UA" sz="1400" b="1" dirty="0"/>
              <a:t>, *</a:t>
            </a:r>
            <a:r>
              <a:rPr lang="en-US" altLang="uk-UA" sz="1400" b="1" dirty="0" err="1"/>
              <a:t>dt</a:t>
            </a:r>
            <a:r>
              <a:rPr lang="en-US" altLang="uk-UA" sz="1400" b="1" dirty="0"/>
              <a:t>, **</a:t>
            </a:r>
            <a:r>
              <a:rPr lang="en-US" altLang="uk-UA" sz="1400" b="1" dirty="0" err="1"/>
              <a:t>mp</a:t>
            </a:r>
            <a:r>
              <a:rPr lang="en-US" altLang="uk-UA" sz="1400" b="1" dirty="0"/>
              <a:t>)</a:t>
            </a:r>
          </a:p>
          <a:p>
            <a:pPr lvl="1" eaLnBrk="1" hangingPunct="1"/>
            <a:r>
              <a:rPr lang="en-US" altLang="uk-UA" sz="1400" b="1" dirty="0"/>
              <a:t>            return cls.obj # will return Singleton</a:t>
            </a:r>
          </a:p>
          <a:p>
            <a:pPr lvl="1" eaLnBrk="1" hangingPunct="1"/>
            <a:r>
              <a:rPr lang="en-US" altLang="uk-UA" sz="1400" b="1" dirty="0"/>
              <a:t> ...</a:t>
            </a:r>
          </a:p>
          <a:p>
            <a:pPr lvl="1" eaLnBrk="1" hangingPunct="1"/>
            <a:r>
              <a:rPr lang="en-US" altLang="uk-UA" sz="1400" b="1" dirty="0"/>
              <a:t> &gt;&gt;&gt; </a:t>
            </a:r>
            <a:r>
              <a:rPr lang="en-US" altLang="uk-UA" sz="1400" b="1" dirty="0" err="1"/>
              <a:t>obj</a:t>
            </a:r>
            <a:r>
              <a:rPr lang="en-US" altLang="uk-UA" sz="1400" b="1" dirty="0"/>
              <a:t> = Singleton()</a:t>
            </a:r>
          </a:p>
          <a:p>
            <a:pPr lvl="1" eaLnBrk="1" hangingPunct="1"/>
            <a:r>
              <a:rPr lang="en-US" altLang="uk-UA" sz="1400" b="1" dirty="0"/>
              <a:t> &gt;&gt;&gt; </a:t>
            </a:r>
            <a:r>
              <a:rPr lang="en-US" altLang="uk-UA" sz="1400" b="1" dirty="0" err="1"/>
              <a:t>obj.Attr</a:t>
            </a:r>
            <a:r>
              <a:rPr lang="en-US" altLang="uk-UA" sz="1400" b="1" dirty="0"/>
              <a:t> = 12</a:t>
            </a:r>
          </a:p>
          <a:p>
            <a:pPr lvl="1" eaLnBrk="1" hangingPunct="1"/>
            <a:r>
              <a:rPr lang="en-US" altLang="uk-UA" sz="1400" b="1" dirty="0"/>
              <a:t> &gt;&gt;&gt; </a:t>
            </a:r>
            <a:r>
              <a:rPr lang="en-US" altLang="uk-UA" sz="1400" b="1" dirty="0" err="1"/>
              <a:t>new_obj</a:t>
            </a:r>
            <a:r>
              <a:rPr lang="en-US" altLang="uk-UA" sz="1400" b="1" dirty="0"/>
              <a:t> = Singleton()</a:t>
            </a:r>
          </a:p>
          <a:p>
            <a:pPr lvl="1" eaLnBrk="1" hangingPunct="1"/>
            <a:r>
              <a:rPr lang="en-US" altLang="uk-UA" sz="1400" b="1" dirty="0"/>
              <a:t> &gt;&gt;&gt; </a:t>
            </a:r>
            <a:r>
              <a:rPr lang="en-US" altLang="uk-UA" sz="1400" b="1" dirty="0" err="1"/>
              <a:t>new_obj.Attr</a:t>
            </a:r>
            <a:r>
              <a:rPr lang="en-US" altLang="uk-UA" sz="1400" b="1" dirty="0"/>
              <a:t>                       </a:t>
            </a:r>
          </a:p>
          <a:p>
            <a:pPr lvl="1" eaLnBrk="1" hangingPunct="1"/>
            <a:r>
              <a:rPr lang="en-US" altLang="uk-UA" sz="1400" b="1" dirty="0"/>
              <a:t> 12</a:t>
            </a:r>
          </a:p>
          <a:p>
            <a:pPr lvl="1" eaLnBrk="1" hangingPunct="1"/>
            <a:r>
              <a:rPr lang="en-US" altLang="uk-UA" sz="1400" b="1" dirty="0"/>
              <a:t> &gt;&gt;&gt; </a:t>
            </a:r>
            <a:r>
              <a:rPr lang="en-US" altLang="uk-UA" sz="1400" b="1" dirty="0" err="1"/>
              <a:t>new_obj</a:t>
            </a:r>
            <a:r>
              <a:rPr lang="en-US" altLang="uk-UA" sz="1400" b="1" dirty="0"/>
              <a:t> is </a:t>
            </a:r>
            <a:r>
              <a:rPr lang="en-US" altLang="uk-UA" sz="1400" b="1" dirty="0" err="1"/>
              <a:t>obj</a:t>
            </a:r>
            <a:r>
              <a:rPr lang="en-US" altLang="uk-UA" sz="1400" b="1" dirty="0"/>
              <a:t> # </a:t>
            </a:r>
            <a:r>
              <a:rPr lang="en-US" altLang="uk-UA" sz="1400" b="1" dirty="0" err="1"/>
              <a:t>new_obj</a:t>
            </a:r>
            <a:r>
              <a:rPr lang="en-US" altLang="uk-UA" sz="1400" b="1" dirty="0"/>
              <a:t> and </a:t>
            </a:r>
            <a:r>
              <a:rPr lang="en-US" altLang="uk-UA" sz="1400" b="1" dirty="0" err="1"/>
              <a:t>obj</a:t>
            </a:r>
            <a:r>
              <a:rPr lang="en-US" altLang="uk-UA" sz="1400" b="1" dirty="0"/>
              <a:t> - is one and the same object</a:t>
            </a:r>
          </a:p>
          <a:p>
            <a:pPr lvl="1" eaLnBrk="1" hangingPunct="1"/>
            <a:r>
              <a:rPr lang="en-US" altLang="uk-UA" sz="1400" b="1" dirty="0"/>
              <a:t> True</a:t>
            </a:r>
            <a:endParaRPr lang="ru-RU" altLang="uk-UA" sz="1400" b="1" dirty="0"/>
          </a:p>
        </p:txBody>
      </p:sp>
    </p:spTree>
    <p:extLst>
      <p:ext uri="{BB962C8B-B14F-4D97-AF65-F5344CB8AC3E}">
        <p14:creationId xmlns:p14="http://schemas.microsoft.com/office/powerpoint/2010/main" val="42464124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uk-UA"/>
          </a:p>
        </p:txBody>
      </p:sp>
      <p:sp>
        <p:nvSpPr>
          <p:cNvPr id="4" name="Title 3"/>
          <p:cNvSpPr>
            <a:spLocks noGrp="1"/>
          </p:cNvSpPr>
          <p:nvPr>
            <p:ph type="ctrTitle"/>
          </p:nvPr>
        </p:nvSpPr>
        <p:spPr/>
        <p:txBody>
          <a:bodyPr>
            <a:normAutofit fontScale="90000"/>
          </a:bodyPr>
          <a:lstStyle/>
          <a:p>
            <a:r>
              <a:rPr lang="en-US" dirty="0" smtClean="0"/>
              <a:t>Inheritance</a:t>
            </a:r>
            <a:endParaRPr lang="uk-UA" dirty="0"/>
          </a:p>
        </p:txBody>
      </p:sp>
    </p:spTree>
    <p:extLst>
      <p:ext uri="{BB962C8B-B14F-4D97-AF65-F5344CB8AC3E}">
        <p14:creationId xmlns:p14="http://schemas.microsoft.com/office/powerpoint/2010/main" val="26412286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584004"/>
            <a:ext cx="11355761" cy="525970"/>
          </a:xfrm>
        </p:spPr>
        <p:txBody>
          <a:bodyPr/>
          <a:lstStyle/>
          <a:p>
            <a:r>
              <a:rPr lang="en-US" dirty="0"/>
              <a:t>Inheritance and Multiple Inheritance</a:t>
            </a:r>
            <a:endParaRPr lang="uk-UA" dirty="0"/>
          </a:p>
        </p:txBody>
      </p:sp>
      <p:sp>
        <p:nvSpPr>
          <p:cNvPr id="3" name="Content Placeholder 2"/>
          <p:cNvSpPr>
            <a:spLocks noGrp="1"/>
          </p:cNvSpPr>
          <p:nvPr>
            <p:ph sz="half" idx="10"/>
          </p:nvPr>
        </p:nvSpPr>
        <p:spPr>
          <a:xfrm>
            <a:off x="408716" y="1198195"/>
            <a:ext cx="11352277" cy="4823348"/>
          </a:xfrm>
        </p:spPr>
        <p:txBody>
          <a:bodyPr>
            <a:normAutofit/>
          </a:bodyPr>
          <a:lstStyle/>
          <a:p>
            <a:r>
              <a:rPr lang="en-US" dirty="0"/>
              <a:t>Python supports both </a:t>
            </a:r>
            <a:r>
              <a:rPr lang="en-US" b="1" dirty="0"/>
              <a:t>single inheritance </a:t>
            </a:r>
            <a:r>
              <a:rPr lang="en-US" dirty="0"/>
              <a:t>and </a:t>
            </a:r>
            <a:r>
              <a:rPr lang="en-US" b="1" dirty="0"/>
              <a:t>multiple</a:t>
            </a:r>
            <a:r>
              <a:rPr lang="en-US" dirty="0"/>
              <a:t>, allowing the class to be derived from any number of base </a:t>
            </a:r>
            <a:r>
              <a:rPr lang="en-US" dirty="0" smtClean="0"/>
              <a:t>classes.</a:t>
            </a:r>
          </a:p>
          <a:p>
            <a:r>
              <a:rPr lang="en-US" dirty="0"/>
              <a:t>Derived class inherits features from the base class, adding new features to it. This results into re-usability of code.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uk-UA" dirty="0"/>
          </a:p>
        </p:txBody>
      </p:sp>
      <p:sp>
        <p:nvSpPr>
          <p:cNvPr id="4" name="Text Box 5"/>
          <p:cNvSpPr txBox="1">
            <a:spLocks noChangeArrowheads="1"/>
          </p:cNvSpPr>
          <p:nvPr/>
        </p:nvSpPr>
        <p:spPr bwMode="auto">
          <a:xfrm>
            <a:off x="612513" y="3349882"/>
            <a:ext cx="3149180" cy="2139047"/>
          </a:xfrm>
          <a:prstGeom prst="rect">
            <a:avLst/>
          </a:prstGeom>
          <a:solidFill>
            <a:schemeClr val="bg2">
              <a:alpha val="50195"/>
            </a:schemeClr>
          </a:solidFill>
          <a:ln w="9525">
            <a:solidFill>
              <a:srgbClr val="0070C0"/>
            </a:solidFill>
            <a:prstDash val="solid"/>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100" b="1" dirty="0"/>
              <a:t>class Par1 (object):</a:t>
            </a:r>
          </a:p>
          <a:p>
            <a:pPr lvl="1" eaLnBrk="1" hangingPunct="1"/>
            <a:r>
              <a:rPr lang="en-US" altLang="uk-UA" sz="1100" b="1" dirty="0"/>
              <a:t>    </a:t>
            </a:r>
            <a:r>
              <a:rPr lang="en-US" altLang="uk-UA" sz="1100" b="1" dirty="0" err="1"/>
              <a:t>def</a:t>
            </a:r>
            <a:r>
              <a:rPr lang="en-US" altLang="uk-UA" sz="1100" b="1" dirty="0"/>
              <a:t> method_1(self):</a:t>
            </a:r>
          </a:p>
          <a:p>
            <a:pPr lvl="1" eaLnBrk="1" hangingPunct="1"/>
            <a:r>
              <a:rPr lang="en-US" altLang="uk-UA" sz="1100" b="1" dirty="0"/>
              <a:t>        return '(Par1 </a:t>
            </a:r>
            <a:r>
              <a:rPr lang="en-US" altLang="uk-UA" sz="1100" b="1" dirty="0" smtClean="0"/>
              <a:t>method_1)'</a:t>
            </a:r>
            <a:endParaRPr lang="en-US" altLang="uk-UA" sz="1100" b="1" dirty="0"/>
          </a:p>
          <a:p>
            <a:pPr lvl="1" eaLnBrk="1" hangingPunct="1"/>
            <a:r>
              <a:rPr lang="en-US" altLang="uk-UA" sz="1100" b="1" dirty="0"/>
              <a:t>    </a:t>
            </a:r>
            <a:r>
              <a:rPr lang="en-US" altLang="uk-UA" sz="1100" b="1" dirty="0" err="1"/>
              <a:t>def</a:t>
            </a:r>
            <a:r>
              <a:rPr lang="en-US" altLang="uk-UA" sz="1100" b="1" dirty="0"/>
              <a:t> method_2(self):</a:t>
            </a:r>
          </a:p>
          <a:p>
            <a:pPr lvl="1" eaLnBrk="1" hangingPunct="1"/>
            <a:r>
              <a:rPr lang="en-US" altLang="uk-UA" sz="1100" b="1" dirty="0"/>
              <a:t>        return '(Par1 method_2)'</a:t>
            </a:r>
          </a:p>
          <a:p>
            <a:pPr lvl="1" eaLnBrk="1" hangingPunct="1"/>
            <a:endParaRPr lang="en-US" altLang="uk-UA" sz="1100" b="1" dirty="0"/>
          </a:p>
          <a:p>
            <a:pPr lvl="1" eaLnBrk="1" hangingPunct="1"/>
            <a:r>
              <a:rPr lang="en-US" altLang="uk-UA" sz="1100" b="1" dirty="0"/>
              <a:t>class Par2 (object):</a:t>
            </a:r>
          </a:p>
          <a:p>
            <a:pPr lvl="1" eaLnBrk="1" hangingPunct="1"/>
            <a:r>
              <a:rPr lang="en-US" altLang="uk-UA" sz="1100" b="1" dirty="0"/>
              <a:t>    </a:t>
            </a:r>
            <a:r>
              <a:rPr lang="en-US" altLang="uk-UA" sz="1100" b="1" dirty="0" err="1"/>
              <a:t>def</a:t>
            </a:r>
            <a:r>
              <a:rPr lang="en-US" altLang="uk-UA" sz="1100" b="1" dirty="0"/>
              <a:t> method_2(self):</a:t>
            </a:r>
          </a:p>
          <a:p>
            <a:pPr lvl="1" eaLnBrk="1" hangingPunct="1"/>
            <a:r>
              <a:rPr lang="en-US" altLang="uk-UA" sz="1100" b="1" dirty="0"/>
              <a:t>        return '(Par2 method_2)'</a:t>
            </a:r>
          </a:p>
          <a:p>
            <a:pPr lvl="1" eaLnBrk="1" hangingPunct="1"/>
            <a:r>
              <a:rPr lang="en-US" altLang="uk-UA" sz="1100" b="1" dirty="0"/>
              <a:t>    </a:t>
            </a:r>
            <a:r>
              <a:rPr lang="en-US" altLang="uk-UA" sz="1100" b="1" dirty="0" err="1"/>
              <a:t>def</a:t>
            </a:r>
            <a:r>
              <a:rPr lang="en-US" altLang="uk-UA" sz="1100" b="1" dirty="0"/>
              <a:t> method_3(self):</a:t>
            </a:r>
          </a:p>
          <a:p>
            <a:pPr lvl="1" eaLnBrk="1" hangingPunct="1"/>
            <a:r>
              <a:rPr lang="en-US" altLang="uk-UA" sz="1100" b="1" dirty="0"/>
              <a:t>        return '(Par2 method_3)'</a:t>
            </a:r>
          </a:p>
        </p:txBody>
      </p:sp>
      <p:sp>
        <p:nvSpPr>
          <p:cNvPr id="5" name="Text Box 5"/>
          <p:cNvSpPr txBox="1">
            <a:spLocks noChangeArrowheads="1"/>
          </p:cNvSpPr>
          <p:nvPr/>
        </p:nvSpPr>
        <p:spPr bwMode="auto">
          <a:xfrm>
            <a:off x="4294711" y="2963538"/>
            <a:ext cx="6583743" cy="1292662"/>
          </a:xfrm>
          <a:prstGeom prst="rect">
            <a:avLst/>
          </a:prstGeom>
          <a:solidFill>
            <a:schemeClr val="bg2">
              <a:alpha val="50195"/>
            </a:schemeClr>
          </a:solidFill>
          <a:ln w="9525">
            <a:solidFill>
              <a:srgbClr val="0070C0"/>
            </a:solidFill>
            <a:prstDash val="solid"/>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100" b="1" dirty="0"/>
              <a:t>class Child (Par1, Par2):</a:t>
            </a:r>
          </a:p>
          <a:p>
            <a:pPr lvl="1" eaLnBrk="1" hangingPunct="1"/>
            <a:r>
              <a:rPr lang="en-US" altLang="uk-UA" sz="1100" b="1" dirty="0"/>
              <a:t>    pass</a:t>
            </a:r>
          </a:p>
          <a:p>
            <a:pPr lvl="1" eaLnBrk="1" hangingPunct="1"/>
            <a:r>
              <a:rPr lang="en-US" altLang="uk-UA" sz="1100" b="1" dirty="0"/>
              <a:t>x = Child()</a:t>
            </a:r>
          </a:p>
          <a:p>
            <a:pPr lvl="1" eaLnBrk="1" hangingPunct="1"/>
            <a:r>
              <a:rPr lang="en-US" altLang="uk-UA" sz="1100" b="1" dirty="0" smtClean="0"/>
              <a:t>Print(x.method_1</a:t>
            </a:r>
            <a:r>
              <a:rPr lang="en-US" altLang="uk-UA" sz="1100" b="1" dirty="0"/>
              <a:t>(), x.method_2(), x.method_3</a:t>
            </a:r>
            <a:r>
              <a:rPr lang="en-US" altLang="uk-UA" sz="1100" b="1" dirty="0" smtClean="0"/>
              <a:t>())</a:t>
            </a:r>
          </a:p>
          <a:p>
            <a:pPr lvl="1" eaLnBrk="1" hangingPunct="1"/>
            <a:endParaRPr lang="en-US" altLang="uk-UA" sz="1100" b="1" dirty="0"/>
          </a:p>
          <a:p>
            <a:pPr lvl="1" eaLnBrk="1" hangingPunct="1"/>
            <a:r>
              <a:rPr lang="en-US" altLang="uk-UA" sz="1100" b="1" dirty="0"/>
              <a:t>(Par1 </a:t>
            </a:r>
            <a:r>
              <a:rPr lang="en-US" altLang="uk-UA" sz="1100" b="1" dirty="0" smtClean="0"/>
              <a:t>method_1) </a:t>
            </a:r>
            <a:r>
              <a:rPr lang="en-US" altLang="uk-UA" sz="1100" b="1" dirty="0"/>
              <a:t>(Par1 method_2) (Par2 method_3)</a:t>
            </a:r>
          </a:p>
        </p:txBody>
      </p:sp>
      <p:sp>
        <p:nvSpPr>
          <p:cNvPr id="6" name="Text Box 5"/>
          <p:cNvSpPr txBox="1">
            <a:spLocks noChangeArrowheads="1"/>
          </p:cNvSpPr>
          <p:nvPr/>
        </p:nvSpPr>
        <p:spPr bwMode="auto">
          <a:xfrm>
            <a:off x="4294710" y="4419405"/>
            <a:ext cx="6583743" cy="1292662"/>
          </a:xfrm>
          <a:prstGeom prst="rect">
            <a:avLst/>
          </a:prstGeom>
          <a:solidFill>
            <a:schemeClr val="bg2">
              <a:alpha val="50195"/>
            </a:schemeClr>
          </a:solidFill>
          <a:ln w="9525">
            <a:solidFill>
              <a:srgbClr val="0070C0"/>
            </a:solidFill>
            <a:prstDash val="solid"/>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100" b="1" dirty="0"/>
              <a:t>class Child (</a:t>
            </a:r>
            <a:r>
              <a:rPr lang="en-US" altLang="uk-UA" sz="1100" b="1" dirty="0" smtClean="0"/>
              <a:t>Par2, Par1):</a:t>
            </a:r>
            <a:endParaRPr lang="en-US" altLang="uk-UA" sz="1100" b="1" dirty="0"/>
          </a:p>
          <a:p>
            <a:pPr lvl="1" eaLnBrk="1" hangingPunct="1"/>
            <a:r>
              <a:rPr lang="en-US" altLang="uk-UA" sz="1100" b="1" dirty="0"/>
              <a:t>    pass</a:t>
            </a:r>
          </a:p>
          <a:p>
            <a:pPr lvl="1" eaLnBrk="1" hangingPunct="1"/>
            <a:r>
              <a:rPr lang="en-US" altLang="uk-UA" sz="1100" b="1" dirty="0"/>
              <a:t>x = Child()</a:t>
            </a:r>
          </a:p>
          <a:p>
            <a:pPr lvl="1" eaLnBrk="1" hangingPunct="1"/>
            <a:r>
              <a:rPr lang="en-US" altLang="uk-UA" sz="1100" b="1" dirty="0" smtClean="0"/>
              <a:t>Print(x.method_1</a:t>
            </a:r>
            <a:r>
              <a:rPr lang="en-US" altLang="uk-UA" sz="1100" b="1" dirty="0"/>
              <a:t>(), x.method_2(), x.method_3</a:t>
            </a:r>
            <a:r>
              <a:rPr lang="en-US" altLang="uk-UA" sz="1100" b="1" dirty="0" smtClean="0"/>
              <a:t>())</a:t>
            </a:r>
          </a:p>
          <a:p>
            <a:pPr lvl="1" eaLnBrk="1" hangingPunct="1"/>
            <a:endParaRPr lang="en-US" altLang="uk-UA" sz="1100" b="1" dirty="0"/>
          </a:p>
          <a:p>
            <a:pPr lvl="1" eaLnBrk="1" hangingPunct="1"/>
            <a:r>
              <a:rPr lang="en-US" altLang="uk-UA" sz="1100" b="1" dirty="0"/>
              <a:t>(</a:t>
            </a:r>
            <a:r>
              <a:rPr lang="en-US" altLang="uk-UA" sz="1100" b="1"/>
              <a:t>Par1 </a:t>
            </a:r>
            <a:r>
              <a:rPr lang="en-US" altLang="uk-UA" sz="1100" b="1" smtClean="0"/>
              <a:t>method_1) </a:t>
            </a:r>
            <a:r>
              <a:rPr lang="en-US" altLang="uk-UA" sz="1100" b="1" dirty="0"/>
              <a:t>(</a:t>
            </a:r>
            <a:r>
              <a:rPr lang="en-US" altLang="uk-UA" sz="1100" b="1" dirty="0" smtClean="0"/>
              <a:t>Par2 </a:t>
            </a:r>
            <a:r>
              <a:rPr lang="en-US" altLang="uk-UA" sz="1100" b="1" dirty="0"/>
              <a:t>method_2) (Par2 method_3)</a:t>
            </a:r>
          </a:p>
        </p:txBody>
      </p:sp>
    </p:spTree>
    <p:extLst>
      <p:ext uri="{BB962C8B-B14F-4D97-AF65-F5344CB8AC3E}">
        <p14:creationId xmlns:p14="http://schemas.microsoft.com/office/powerpoint/2010/main" val="29638622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0"/>
          </p:nvPr>
        </p:nvSpPr>
        <p:spPr>
          <a:xfrm>
            <a:off x="390531" y="593599"/>
            <a:ext cx="5053045" cy="5553347"/>
          </a:xfrm>
          <a:ln w="3175">
            <a:solidFill>
              <a:schemeClr val="accent4"/>
            </a:solidFill>
            <a:prstDash val="solid"/>
          </a:ln>
        </p:spPr>
        <p:style>
          <a:lnRef idx="1">
            <a:schemeClr val="accent4"/>
          </a:lnRef>
          <a:fillRef idx="2">
            <a:schemeClr val="accent4"/>
          </a:fillRef>
          <a:effectRef idx="1">
            <a:schemeClr val="accent4"/>
          </a:effectRef>
          <a:fontRef idx="minor">
            <a:schemeClr val="dk1"/>
          </a:fontRef>
        </p:style>
        <p:txBody>
          <a:bodyPr>
            <a:normAutofit/>
          </a:bodyPr>
          <a:lstStyle/>
          <a:p>
            <a:pPr marL="0" indent="0">
              <a:buNone/>
            </a:pPr>
            <a:r>
              <a:rPr lang="en-US" sz="1800" b="1" dirty="0"/>
              <a:t>class Polygon</a:t>
            </a:r>
            <a:r>
              <a:rPr lang="en-US" sz="1800" dirty="0"/>
              <a:t>:</a:t>
            </a:r>
          </a:p>
          <a:p>
            <a:pPr marL="0" indent="0">
              <a:buNone/>
            </a:pPr>
            <a:r>
              <a:rPr lang="en-US" sz="1800" dirty="0"/>
              <a:t>    </a:t>
            </a:r>
            <a:r>
              <a:rPr lang="en-US" sz="1800" b="1" dirty="0" err="1"/>
              <a:t>def</a:t>
            </a:r>
            <a:r>
              <a:rPr lang="en-US" sz="1800" b="1" dirty="0"/>
              <a:t> __</a:t>
            </a:r>
            <a:r>
              <a:rPr lang="en-US" sz="1800" b="1" dirty="0" err="1"/>
              <a:t>init</a:t>
            </a:r>
            <a:r>
              <a:rPr lang="en-US" sz="1800" b="1" dirty="0"/>
              <a:t>__</a:t>
            </a:r>
            <a:r>
              <a:rPr lang="en-US" sz="1800" dirty="0"/>
              <a:t>(self, </a:t>
            </a:r>
            <a:r>
              <a:rPr lang="en-US" sz="1800" dirty="0" err="1"/>
              <a:t>no_of_sides</a:t>
            </a:r>
            <a:r>
              <a:rPr lang="en-US" sz="1800" dirty="0"/>
              <a:t>):</a:t>
            </a:r>
          </a:p>
          <a:p>
            <a:pPr marL="0" indent="0">
              <a:buNone/>
            </a:pPr>
            <a:r>
              <a:rPr lang="en-US" sz="1800" dirty="0"/>
              <a:t>        </a:t>
            </a:r>
            <a:r>
              <a:rPr lang="en-US" sz="1800" dirty="0" err="1"/>
              <a:t>self.n</a:t>
            </a:r>
            <a:r>
              <a:rPr lang="en-US" sz="1800" dirty="0"/>
              <a:t> = </a:t>
            </a:r>
            <a:r>
              <a:rPr lang="en-US" sz="1800" dirty="0" err="1"/>
              <a:t>no_of_sides</a:t>
            </a:r>
            <a:endParaRPr lang="en-US" sz="1800" dirty="0"/>
          </a:p>
          <a:p>
            <a:pPr marL="0" indent="0">
              <a:buNone/>
            </a:pPr>
            <a:r>
              <a:rPr lang="en-US" sz="1800" dirty="0"/>
              <a:t>        </a:t>
            </a:r>
            <a:r>
              <a:rPr lang="en-US" sz="1800" dirty="0" err="1"/>
              <a:t>self.sides</a:t>
            </a:r>
            <a:r>
              <a:rPr lang="en-US" sz="1800" dirty="0"/>
              <a:t> = [0 for i </a:t>
            </a:r>
            <a:r>
              <a:rPr lang="en-US" sz="1800" dirty="0" smtClean="0"/>
              <a:t>in range(</a:t>
            </a:r>
            <a:r>
              <a:rPr lang="en-US" sz="1800" dirty="0" err="1" smtClean="0"/>
              <a:t>no_of_sides</a:t>
            </a:r>
            <a:r>
              <a:rPr lang="en-US" sz="1800" dirty="0"/>
              <a:t>)]</a:t>
            </a:r>
          </a:p>
          <a:p>
            <a:pPr marL="0" indent="0">
              <a:buNone/>
            </a:pPr>
            <a:endParaRPr lang="en-US" sz="1800" dirty="0"/>
          </a:p>
          <a:p>
            <a:pPr marL="0" indent="0">
              <a:buNone/>
            </a:pPr>
            <a:r>
              <a:rPr lang="en-US" sz="1800" dirty="0"/>
              <a:t>    </a:t>
            </a:r>
            <a:r>
              <a:rPr lang="en-US" sz="1800" b="1" dirty="0" err="1"/>
              <a:t>def</a:t>
            </a:r>
            <a:r>
              <a:rPr lang="en-US" sz="1800" b="1" dirty="0"/>
              <a:t> </a:t>
            </a:r>
            <a:r>
              <a:rPr lang="en-US" sz="1800" b="1" dirty="0" err="1"/>
              <a:t>inputSides</a:t>
            </a:r>
            <a:r>
              <a:rPr lang="en-US" sz="1800" dirty="0"/>
              <a:t>(self):</a:t>
            </a:r>
          </a:p>
          <a:p>
            <a:pPr marL="0" indent="0">
              <a:buNone/>
            </a:pPr>
            <a:r>
              <a:rPr lang="en-US" sz="1800" dirty="0"/>
              <a:t>        </a:t>
            </a:r>
            <a:r>
              <a:rPr lang="en-US" sz="1800" dirty="0" err="1"/>
              <a:t>self.sides</a:t>
            </a:r>
            <a:r>
              <a:rPr lang="en-US" sz="1800" dirty="0"/>
              <a:t> </a:t>
            </a:r>
            <a:r>
              <a:rPr lang="en-US" sz="1800" dirty="0" smtClean="0"/>
              <a:t>=</a:t>
            </a:r>
          </a:p>
          <a:p>
            <a:pPr marL="0" indent="0">
              <a:buNone/>
            </a:pPr>
            <a:r>
              <a:rPr lang="en-US" sz="1800" dirty="0" smtClean="0"/>
              <a:t> </a:t>
            </a:r>
            <a:r>
              <a:rPr lang="en-US" sz="1800" dirty="0"/>
              <a:t>[float(input("Enter side "+</a:t>
            </a:r>
            <a:r>
              <a:rPr lang="en-US" sz="1800" dirty="0" err="1"/>
              <a:t>str</a:t>
            </a:r>
            <a:r>
              <a:rPr lang="en-US" sz="1800" dirty="0"/>
              <a:t>(i+1)+" : ")) for i in range(</a:t>
            </a:r>
            <a:r>
              <a:rPr lang="en-US" sz="1800" dirty="0" err="1"/>
              <a:t>self.n</a:t>
            </a:r>
            <a:r>
              <a:rPr lang="en-US" sz="1800" dirty="0"/>
              <a:t>)]</a:t>
            </a:r>
          </a:p>
          <a:p>
            <a:pPr marL="0" indent="0">
              <a:buNone/>
            </a:pPr>
            <a:endParaRPr lang="en-US" sz="1800" dirty="0"/>
          </a:p>
          <a:p>
            <a:pPr marL="0" indent="0">
              <a:buNone/>
            </a:pPr>
            <a:r>
              <a:rPr lang="en-US" sz="1800" dirty="0"/>
              <a:t>    </a:t>
            </a:r>
            <a:r>
              <a:rPr lang="en-US" sz="1800" b="1" dirty="0" err="1"/>
              <a:t>def</a:t>
            </a:r>
            <a:r>
              <a:rPr lang="en-US" sz="1800" b="1" dirty="0"/>
              <a:t> </a:t>
            </a:r>
            <a:r>
              <a:rPr lang="en-US" sz="1800" b="1" dirty="0" err="1"/>
              <a:t>dispSides</a:t>
            </a:r>
            <a:r>
              <a:rPr lang="en-US" sz="1800" dirty="0"/>
              <a:t>(self):</a:t>
            </a:r>
          </a:p>
          <a:p>
            <a:pPr marL="0" indent="0">
              <a:buNone/>
            </a:pPr>
            <a:r>
              <a:rPr lang="en-US" sz="1800" dirty="0"/>
              <a:t>        for i in range(</a:t>
            </a:r>
            <a:r>
              <a:rPr lang="en-US" sz="1800" dirty="0" err="1"/>
              <a:t>self.n</a:t>
            </a:r>
            <a:r>
              <a:rPr lang="en-US" sz="1800" dirty="0"/>
              <a:t>):</a:t>
            </a:r>
          </a:p>
          <a:p>
            <a:pPr marL="0" indent="0">
              <a:buNone/>
            </a:pPr>
            <a:r>
              <a:rPr lang="en-US" sz="1800" dirty="0"/>
              <a:t>            print("Side",i+1,"is",self.sides[i])</a:t>
            </a:r>
            <a:endParaRPr lang="uk-UA" sz="1800" dirty="0"/>
          </a:p>
        </p:txBody>
      </p:sp>
      <p:sp>
        <p:nvSpPr>
          <p:cNvPr id="4" name="Rectangle 3"/>
          <p:cNvSpPr/>
          <p:nvPr/>
        </p:nvSpPr>
        <p:spPr>
          <a:xfrm>
            <a:off x="5443576" y="593599"/>
            <a:ext cx="6195605" cy="2585323"/>
          </a:xfrm>
          <a:prstGeom prst="rect">
            <a:avLst/>
          </a:prstGeom>
          <a:solidFill>
            <a:schemeClr val="bg2"/>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b="1" dirty="0" smtClean="0"/>
              <a:t>class Triangle(Polygon):</a:t>
            </a:r>
          </a:p>
          <a:p>
            <a:r>
              <a:rPr lang="en-US" dirty="0" smtClean="0"/>
              <a:t>    </a:t>
            </a:r>
            <a:r>
              <a:rPr lang="en-US" b="1" dirty="0" err="1" smtClean="0"/>
              <a:t>def</a:t>
            </a:r>
            <a:r>
              <a:rPr lang="en-US" b="1" dirty="0" smtClean="0"/>
              <a:t> __</a:t>
            </a:r>
            <a:r>
              <a:rPr lang="en-US" b="1" dirty="0" err="1" smtClean="0"/>
              <a:t>init</a:t>
            </a:r>
            <a:r>
              <a:rPr lang="en-US" b="1" dirty="0" smtClean="0"/>
              <a:t>__</a:t>
            </a:r>
            <a:r>
              <a:rPr lang="en-US" dirty="0" smtClean="0"/>
              <a:t>(self):</a:t>
            </a:r>
          </a:p>
          <a:p>
            <a:r>
              <a:rPr lang="en-US" dirty="0" smtClean="0"/>
              <a:t>        Polygon.__</a:t>
            </a:r>
            <a:r>
              <a:rPr lang="en-US" dirty="0" err="1" smtClean="0"/>
              <a:t>init</a:t>
            </a:r>
            <a:r>
              <a:rPr lang="en-US" dirty="0" smtClean="0"/>
              <a:t>__(self,3)  </a:t>
            </a:r>
            <a:r>
              <a:rPr lang="en-US" sz="1600" i="1" dirty="0" smtClean="0"/>
              <a:t>#super().__</a:t>
            </a:r>
            <a:r>
              <a:rPr lang="en-US" sz="1600" i="1" dirty="0" err="1" smtClean="0"/>
              <a:t>init</a:t>
            </a:r>
            <a:r>
              <a:rPr lang="en-US" sz="1600" i="1" dirty="0" smtClean="0"/>
              <a:t>__(3) </a:t>
            </a:r>
          </a:p>
          <a:p>
            <a:endParaRPr lang="en-US" dirty="0" smtClean="0"/>
          </a:p>
          <a:p>
            <a:r>
              <a:rPr lang="en-US" dirty="0" smtClean="0"/>
              <a:t>    </a:t>
            </a:r>
            <a:r>
              <a:rPr lang="en-US" b="1" dirty="0" err="1" smtClean="0"/>
              <a:t>def</a:t>
            </a:r>
            <a:r>
              <a:rPr lang="en-US" b="1" dirty="0" smtClean="0"/>
              <a:t> </a:t>
            </a:r>
            <a:r>
              <a:rPr lang="en-US" b="1" dirty="0" err="1" smtClean="0"/>
              <a:t>findArea</a:t>
            </a:r>
            <a:r>
              <a:rPr lang="en-US" dirty="0" smtClean="0"/>
              <a:t>(self):</a:t>
            </a:r>
          </a:p>
          <a:p>
            <a:r>
              <a:rPr lang="en-US" dirty="0" smtClean="0"/>
              <a:t>        a, b, c = </a:t>
            </a:r>
            <a:r>
              <a:rPr lang="en-US" dirty="0" err="1" smtClean="0"/>
              <a:t>self.sides</a:t>
            </a:r>
            <a:endParaRPr lang="en-US" dirty="0" smtClean="0"/>
          </a:p>
          <a:p>
            <a:r>
              <a:rPr lang="en-US" dirty="0" smtClean="0"/>
              <a:t>        s = (a + b + c) / 2</a:t>
            </a:r>
          </a:p>
          <a:p>
            <a:r>
              <a:rPr lang="en-US" dirty="0" smtClean="0"/>
              <a:t>        area = (s*(s-a)*(s-b)*(s-c)) ** 0.5</a:t>
            </a:r>
          </a:p>
          <a:p>
            <a:r>
              <a:rPr lang="en-US" dirty="0" smtClean="0"/>
              <a:t>        print('The area of the triangle is %0.2f' %area)</a:t>
            </a:r>
            <a:endParaRPr lang="uk-UA" dirty="0"/>
          </a:p>
        </p:txBody>
      </p:sp>
      <p:sp>
        <p:nvSpPr>
          <p:cNvPr id="5" name="Rectangle 4"/>
          <p:cNvSpPr/>
          <p:nvPr/>
        </p:nvSpPr>
        <p:spPr>
          <a:xfrm>
            <a:off x="5443576" y="3458556"/>
            <a:ext cx="2615590" cy="2031325"/>
          </a:xfrm>
          <a:prstGeom prst="rect">
            <a:avLst/>
          </a:prstGeom>
          <a:solidFill>
            <a:schemeClr val="bg2"/>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a:t>
            </a:r>
            <a:r>
              <a:rPr lang="en-US" b="1" dirty="0"/>
              <a:t>t = Triangle()</a:t>
            </a:r>
          </a:p>
          <a:p>
            <a:endParaRPr lang="en-US" dirty="0"/>
          </a:p>
          <a:p>
            <a:r>
              <a:rPr lang="en-US" dirty="0"/>
              <a:t>&gt;&gt;&gt; </a:t>
            </a:r>
            <a:r>
              <a:rPr lang="en-US" b="1" dirty="0" err="1"/>
              <a:t>t.inputSides</a:t>
            </a:r>
            <a:r>
              <a:rPr lang="en-US" b="1" dirty="0"/>
              <a:t>()</a:t>
            </a:r>
          </a:p>
          <a:p>
            <a:r>
              <a:rPr lang="en-US" dirty="0"/>
              <a:t>Enter side 1 : 3</a:t>
            </a:r>
          </a:p>
          <a:p>
            <a:r>
              <a:rPr lang="en-US" dirty="0"/>
              <a:t>Enter side 2 : 5</a:t>
            </a:r>
          </a:p>
          <a:p>
            <a:r>
              <a:rPr lang="en-US" dirty="0"/>
              <a:t>Enter side 3 : 4</a:t>
            </a:r>
          </a:p>
          <a:p>
            <a:endParaRPr lang="en-US" dirty="0"/>
          </a:p>
        </p:txBody>
      </p:sp>
      <p:sp>
        <p:nvSpPr>
          <p:cNvPr id="6" name="Rectangle 5"/>
          <p:cNvSpPr/>
          <p:nvPr/>
        </p:nvSpPr>
        <p:spPr>
          <a:xfrm>
            <a:off x="8391479" y="3277526"/>
            <a:ext cx="3247702" cy="2308324"/>
          </a:xfrm>
          <a:prstGeom prst="rect">
            <a:avLst/>
          </a:prstGeom>
          <a:solidFill>
            <a:schemeClr val="bg2"/>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a:t>
            </a:r>
            <a:r>
              <a:rPr lang="en-US" b="1" dirty="0" err="1"/>
              <a:t>t.dispSides</a:t>
            </a:r>
            <a:r>
              <a:rPr lang="en-US" b="1" dirty="0"/>
              <a:t>()</a:t>
            </a:r>
          </a:p>
          <a:p>
            <a:r>
              <a:rPr lang="en-US" dirty="0"/>
              <a:t>Side 1 is 3.0</a:t>
            </a:r>
          </a:p>
          <a:p>
            <a:r>
              <a:rPr lang="en-US" dirty="0"/>
              <a:t>Side 2 is 5.0</a:t>
            </a:r>
          </a:p>
          <a:p>
            <a:r>
              <a:rPr lang="en-US" dirty="0"/>
              <a:t>Side 3 is 4.0</a:t>
            </a:r>
          </a:p>
          <a:p>
            <a:endParaRPr lang="en-US" dirty="0"/>
          </a:p>
          <a:p>
            <a:r>
              <a:rPr lang="en-US" dirty="0"/>
              <a:t>&gt;&gt;&gt; </a:t>
            </a:r>
            <a:r>
              <a:rPr lang="en-US" b="1" dirty="0" err="1"/>
              <a:t>t.findArea</a:t>
            </a:r>
            <a:r>
              <a:rPr lang="en-US" b="1" dirty="0"/>
              <a:t>()</a:t>
            </a:r>
          </a:p>
          <a:p>
            <a:r>
              <a:rPr lang="en-US" dirty="0"/>
              <a:t>The area of the triangle is 6.00</a:t>
            </a:r>
          </a:p>
        </p:txBody>
      </p:sp>
    </p:spTree>
    <p:extLst>
      <p:ext uri="{BB962C8B-B14F-4D97-AF65-F5344CB8AC3E}">
        <p14:creationId xmlns:p14="http://schemas.microsoft.com/office/powerpoint/2010/main" val="22721711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606167"/>
            <a:ext cx="11355761" cy="525970"/>
          </a:xfrm>
        </p:spPr>
        <p:txBody>
          <a:bodyPr/>
          <a:lstStyle/>
          <a:p>
            <a:r>
              <a:rPr lang="en-US" dirty="0" err="1"/>
              <a:t>isinstance</a:t>
            </a:r>
            <a:r>
              <a:rPr lang="en-US" dirty="0"/>
              <a:t>() and </a:t>
            </a:r>
            <a:r>
              <a:rPr lang="en-US" dirty="0" err="1"/>
              <a:t>issubclass</a:t>
            </a:r>
            <a:r>
              <a:rPr lang="en-US" dirty="0"/>
              <a:t>()</a:t>
            </a:r>
            <a:endParaRPr lang="uk-UA" dirty="0"/>
          </a:p>
        </p:txBody>
      </p:sp>
      <p:sp>
        <p:nvSpPr>
          <p:cNvPr id="3" name="Content Placeholder 2"/>
          <p:cNvSpPr>
            <a:spLocks noGrp="1"/>
          </p:cNvSpPr>
          <p:nvPr>
            <p:ph sz="half" idx="10"/>
          </p:nvPr>
        </p:nvSpPr>
        <p:spPr>
          <a:xfrm>
            <a:off x="507893" y="1351930"/>
            <a:ext cx="11352277" cy="2331720"/>
          </a:xfrm>
        </p:spPr>
        <p:txBody>
          <a:bodyPr>
            <a:normAutofit/>
          </a:bodyPr>
          <a:lstStyle/>
          <a:p>
            <a:r>
              <a:rPr lang="en-US" b="1" dirty="0" err="1" smtClean="0"/>
              <a:t>isinstance</a:t>
            </a:r>
            <a:r>
              <a:rPr lang="en-US" b="1" dirty="0"/>
              <a:t>() </a:t>
            </a:r>
            <a:r>
              <a:rPr lang="en-US" dirty="0"/>
              <a:t>returns True if the object is an instance of the class or other classes derived from it. Each and every class in Python inherits from the base class </a:t>
            </a:r>
            <a:r>
              <a:rPr lang="en-US" b="1" dirty="0"/>
              <a:t>object</a:t>
            </a:r>
            <a:r>
              <a:rPr lang="en-US" dirty="0" smtClean="0"/>
              <a:t>.</a:t>
            </a:r>
          </a:p>
          <a:p>
            <a:r>
              <a:rPr lang="en-US" b="1" dirty="0" err="1"/>
              <a:t>issubclass</a:t>
            </a:r>
            <a:r>
              <a:rPr lang="en-US" b="1" dirty="0"/>
              <a:t>() </a:t>
            </a:r>
            <a:r>
              <a:rPr lang="en-US" dirty="0"/>
              <a:t>is </a:t>
            </a:r>
            <a:r>
              <a:rPr lang="en-US" dirty="0" smtClean="0"/>
              <a:t>used </a:t>
            </a:r>
            <a:r>
              <a:rPr lang="en-US" dirty="0"/>
              <a:t>to check for class inheritance.</a:t>
            </a:r>
            <a:endParaRPr lang="uk-UA" dirty="0"/>
          </a:p>
        </p:txBody>
      </p:sp>
      <p:sp>
        <p:nvSpPr>
          <p:cNvPr id="4" name="Rectangle 3"/>
          <p:cNvSpPr/>
          <p:nvPr/>
        </p:nvSpPr>
        <p:spPr>
          <a:xfrm>
            <a:off x="2897549" y="3402915"/>
            <a:ext cx="2884170" cy="2308324"/>
          </a:xfrm>
          <a:prstGeom prst="rect">
            <a:avLst/>
          </a:prstGeom>
          <a:solidFill>
            <a:schemeClr val="bg2"/>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fr-FR" dirty="0"/>
              <a:t>&gt;&gt;&gt; </a:t>
            </a:r>
            <a:r>
              <a:rPr lang="fr-FR" dirty="0" err="1"/>
              <a:t>isinstance</a:t>
            </a:r>
            <a:r>
              <a:rPr lang="fr-FR" dirty="0"/>
              <a:t>(</a:t>
            </a:r>
            <a:r>
              <a:rPr lang="fr-FR" dirty="0" err="1"/>
              <a:t>t,Triangle</a:t>
            </a:r>
            <a:r>
              <a:rPr lang="fr-FR" dirty="0"/>
              <a:t>)</a:t>
            </a:r>
          </a:p>
          <a:p>
            <a:r>
              <a:rPr lang="fr-FR" dirty="0" err="1" smtClean="0"/>
              <a:t>True</a:t>
            </a:r>
            <a:endParaRPr lang="fr-FR" dirty="0"/>
          </a:p>
          <a:p>
            <a:r>
              <a:rPr lang="fr-FR" dirty="0"/>
              <a:t>&gt;&gt;&gt; </a:t>
            </a:r>
            <a:r>
              <a:rPr lang="fr-FR" dirty="0" err="1"/>
              <a:t>isinstance</a:t>
            </a:r>
            <a:r>
              <a:rPr lang="fr-FR" dirty="0"/>
              <a:t>(</a:t>
            </a:r>
            <a:r>
              <a:rPr lang="fr-FR" dirty="0" err="1"/>
              <a:t>t,Polygon</a:t>
            </a:r>
            <a:r>
              <a:rPr lang="fr-FR" dirty="0"/>
              <a:t>)</a:t>
            </a:r>
          </a:p>
          <a:p>
            <a:r>
              <a:rPr lang="fr-FR" dirty="0" err="1" smtClean="0"/>
              <a:t>True</a:t>
            </a:r>
            <a:endParaRPr lang="fr-FR" dirty="0"/>
          </a:p>
          <a:p>
            <a:r>
              <a:rPr lang="fr-FR" dirty="0"/>
              <a:t>&gt;&gt;&gt; </a:t>
            </a:r>
            <a:r>
              <a:rPr lang="fr-FR" dirty="0" err="1"/>
              <a:t>isinstance</a:t>
            </a:r>
            <a:r>
              <a:rPr lang="fr-FR" dirty="0"/>
              <a:t>(</a:t>
            </a:r>
            <a:r>
              <a:rPr lang="fr-FR" dirty="0" err="1"/>
              <a:t>t,int</a:t>
            </a:r>
            <a:r>
              <a:rPr lang="fr-FR" dirty="0"/>
              <a:t>)</a:t>
            </a:r>
          </a:p>
          <a:p>
            <a:r>
              <a:rPr lang="fr-FR" dirty="0" smtClean="0"/>
              <a:t>False</a:t>
            </a:r>
            <a:endParaRPr lang="fr-FR" dirty="0"/>
          </a:p>
          <a:p>
            <a:r>
              <a:rPr lang="fr-FR" dirty="0"/>
              <a:t>&gt;&gt;&gt; </a:t>
            </a:r>
            <a:r>
              <a:rPr lang="fr-FR" dirty="0" err="1"/>
              <a:t>isinstance</a:t>
            </a:r>
            <a:r>
              <a:rPr lang="fr-FR" dirty="0"/>
              <a:t>(</a:t>
            </a:r>
            <a:r>
              <a:rPr lang="fr-FR" dirty="0" err="1"/>
              <a:t>t,object</a:t>
            </a:r>
            <a:r>
              <a:rPr lang="fr-FR" dirty="0"/>
              <a:t>)</a:t>
            </a:r>
          </a:p>
          <a:p>
            <a:r>
              <a:rPr lang="fr-FR" dirty="0" err="1"/>
              <a:t>True</a:t>
            </a:r>
            <a:endParaRPr lang="uk-UA" dirty="0"/>
          </a:p>
        </p:txBody>
      </p:sp>
      <p:sp>
        <p:nvSpPr>
          <p:cNvPr id="5" name="Rectangle 4"/>
          <p:cNvSpPr/>
          <p:nvPr/>
        </p:nvSpPr>
        <p:spPr>
          <a:xfrm>
            <a:off x="6233681" y="3402915"/>
            <a:ext cx="3832860" cy="2308324"/>
          </a:xfrm>
          <a:prstGeom prst="rect">
            <a:avLst/>
          </a:prstGeom>
          <a:solidFill>
            <a:schemeClr val="bg2"/>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a:t>
            </a:r>
            <a:r>
              <a:rPr lang="en-US" dirty="0" err="1"/>
              <a:t>issubclass</a:t>
            </a:r>
            <a:r>
              <a:rPr lang="en-US" dirty="0"/>
              <a:t>(</a:t>
            </a:r>
            <a:r>
              <a:rPr lang="en-US" dirty="0" err="1"/>
              <a:t>Polygon,Triangle</a:t>
            </a:r>
            <a:r>
              <a:rPr lang="en-US" dirty="0"/>
              <a:t>)</a:t>
            </a:r>
          </a:p>
          <a:p>
            <a:r>
              <a:rPr lang="en-US" dirty="0"/>
              <a:t>False</a:t>
            </a:r>
          </a:p>
          <a:p>
            <a:endParaRPr lang="en-US" dirty="0"/>
          </a:p>
          <a:p>
            <a:r>
              <a:rPr lang="en-US" dirty="0"/>
              <a:t>&gt;&gt;&gt; </a:t>
            </a:r>
            <a:r>
              <a:rPr lang="en-US" dirty="0" err="1"/>
              <a:t>issubclass</a:t>
            </a:r>
            <a:r>
              <a:rPr lang="en-US" dirty="0"/>
              <a:t>(</a:t>
            </a:r>
            <a:r>
              <a:rPr lang="en-US" dirty="0" err="1"/>
              <a:t>Triangle,Polygon</a:t>
            </a:r>
            <a:r>
              <a:rPr lang="en-US" dirty="0"/>
              <a:t>)</a:t>
            </a:r>
          </a:p>
          <a:p>
            <a:r>
              <a:rPr lang="en-US" dirty="0"/>
              <a:t>True</a:t>
            </a:r>
          </a:p>
          <a:p>
            <a:endParaRPr lang="en-US" dirty="0"/>
          </a:p>
          <a:p>
            <a:r>
              <a:rPr lang="en-US" dirty="0"/>
              <a:t>&gt;&gt;&gt; </a:t>
            </a:r>
            <a:r>
              <a:rPr lang="en-US" dirty="0" err="1"/>
              <a:t>issubclass</a:t>
            </a:r>
            <a:r>
              <a:rPr lang="en-US" dirty="0"/>
              <a:t>(</a:t>
            </a:r>
            <a:r>
              <a:rPr lang="en-US" dirty="0" err="1"/>
              <a:t>bool,int</a:t>
            </a:r>
            <a:r>
              <a:rPr lang="en-US" dirty="0"/>
              <a:t>)</a:t>
            </a:r>
          </a:p>
          <a:p>
            <a:r>
              <a:rPr lang="en-US" dirty="0"/>
              <a:t>True</a:t>
            </a:r>
            <a:endParaRPr lang="uk-UA" dirty="0"/>
          </a:p>
        </p:txBody>
      </p:sp>
    </p:spTree>
    <p:extLst>
      <p:ext uri="{BB962C8B-B14F-4D97-AF65-F5344CB8AC3E}">
        <p14:creationId xmlns:p14="http://schemas.microsoft.com/office/powerpoint/2010/main" val="12373428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627432"/>
            <a:ext cx="11355761" cy="525970"/>
          </a:xfrm>
        </p:spPr>
        <p:txBody>
          <a:bodyPr/>
          <a:lstStyle/>
          <a:p>
            <a:r>
              <a:rPr lang="en-US" dirty="0"/>
              <a:t>Static(Class) variables and instance variables</a:t>
            </a:r>
            <a:endParaRPr lang="uk-UA" dirty="0"/>
          </a:p>
        </p:txBody>
      </p:sp>
      <p:sp>
        <p:nvSpPr>
          <p:cNvPr id="3" name="Content Placeholder 2"/>
          <p:cNvSpPr>
            <a:spLocks noGrp="1"/>
          </p:cNvSpPr>
          <p:nvPr>
            <p:ph sz="half" idx="10"/>
          </p:nvPr>
        </p:nvSpPr>
        <p:spPr>
          <a:xfrm>
            <a:off x="412200" y="1609350"/>
            <a:ext cx="11352277" cy="4351338"/>
          </a:xfrm>
        </p:spPr>
        <p:txBody>
          <a:bodyPr>
            <a:normAutofit fontScale="70000" lnSpcReduction="20000"/>
          </a:bodyPr>
          <a:lstStyle/>
          <a:p>
            <a:r>
              <a:rPr lang="en-US" dirty="0"/>
              <a:t>So far we used object variables (also called </a:t>
            </a:r>
            <a:r>
              <a:rPr lang="en-US" b="1" dirty="0"/>
              <a:t>instance variables</a:t>
            </a:r>
            <a:r>
              <a:rPr lang="en-US" dirty="0"/>
              <a:t>). These variables can have and usually have different values for different objects. E.g. Two accounts have different account numbers for sure and normally the balance is also different. Object variables are owned by each individual object or instance of a class. This means that each object has its own copy of the variable. They are called non-static or dynamic variables or members, because they are created for each instance or object. </a:t>
            </a:r>
          </a:p>
          <a:p>
            <a:endParaRPr lang="en-US" dirty="0"/>
          </a:p>
          <a:p>
            <a:r>
              <a:rPr lang="en-US" b="1" dirty="0"/>
              <a:t>Class variables </a:t>
            </a:r>
            <a:r>
              <a:rPr lang="en-US" dirty="0"/>
              <a:t>on the other hand are shared by all objects (instances) of that class. They can be accessed and changed by any object. As there is only one copy of an object variable a change of value of such a variable is reflected in all the other instances as well. </a:t>
            </a:r>
          </a:p>
          <a:p>
            <a:endParaRPr lang="en-US" dirty="0"/>
          </a:p>
          <a:p>
            <a:r>
              <a:rPr lang="en-US" dirty="0"/>
              <a:t>To give you an example of a static or class variable: A counter, a variable to count the total number of accounts can't be a instance variable. To this purpose we define a counter variable, which we place directly below the class statement. Any time the constructor will be called, this variable will be incremented. If an object of an account is deleted, this counter will be decremented.</a:t>
            </a:r>
            <a:endParaRPr lang="uk-UA" dirty="0"/>
          </a:p>
        </p:txBody>
      </p:sp>
    </p:spTree>
    <p:extLst>
      <p:ext uri="{BB962C8B-B14F-4D97-AF65-F5344CB8AC3E}">
        <p14:creationId xmlns:p14="http://schemas.microsoft.com/office/powerpoint/2010/main" val="15462385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6118" y="2830855"/>
            <a:ext cx="4845598" cy="3139321"/>
          </a:xfrm>
          <a:prstGeom prst="rect">
            <a:avLst/>
          </a:prstGeom>
          <a:solidFill>
            <a:schemeClr val="bg2"/>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class Account(object): </a:t>
            </a:r>
          </a:p>
          <a:p>
            <a:r>
              <a:rPr lang="en-US" dirty="0"/>
              <a:t>    counter = 0</a:t>
            </a:r>
          </a:p>
          <a:p>
            <a:r>
              <a:rPr lang="en-US" dirty="0"/>
              <a:t>    </a:t>
            </a:r>
            <a:r>
              <a:rPr lang="en-US" dirty="0" err="1"/>
              <a:t>def</a:t>
            </a:r>
            <a:r>
              <a:rPr lang="en-US" dirty="0"/>
              <a:t> __</a:t>
            </a:r>
            <a:r>
              <a:rPr lang="en-US" dirty="0" err="1"/>
              <a:t>init</a:t>
            </a:r>
            <a:r>
              <a:rPr lang="en-US" dirty="0"/>
              <a:t>__(</a:t>
            </a:r>
            <a:r>
              <a:rPr lang="en-US" dirty="0" smtClean="0"/>
              <a:t>self, holder, number, </a:t>
            </a:r>
            <a:r>
              <a:rPr lang="en-US" dirty="0" err="1" smtClean="0"/>
              <a:t>balance,credit_line</a:t>
            </a:r>
            <a:r>
              <a:rPr lang="en-US" dirty="0" smtClean="0"/>
              <a:t>=1500): </a:t>
            </a:r>
            <a:endParaRPr lang="en-US" dirty="0"/>
          </a:p>
          <a:p>
            <a:r>
              <a:rPr lang="en-US" dirty="0"/>
              <a:t>        </a:t>
            </a:r>
            <a:r>
              <a:rPr lang="en-US" dirty="0" err="1"/>
              <a:t>Account.counter</a:t>
            </a:r>
            <a:r>
              <a:rPr lang="en-US" dirty="0"/>
              <a:t> += 1</a:t>
            </a:r>
          </a:p>
          <a:p>
            <a:r>
              <a:rPr lang="en-US" dirty="0" smtClean="0"/>
              <a:t>        </a:t>
            </a:r>
            <a:r>
              <a:rPr lang="en-US" dirty="0" err="1" smtClean="0"/>
              <a:t>self.__Holder</a:t>
            </a:r>
            <a:r>
              <a:rPr lang="en-US" dirty="0" smtClean="0"/>
              <a:t> = holder </a:t>
            </a:r>
          </a:p>
          <a:p>
            <a:r>
              <a:rPr lang="en-US" dirty="0" smtClean="0"/>
              <a:t>        </a:t>
            </a:r>
            <a:r>
              <a:rPr lang="en-US" dirty="0" err="1" smtClean="0"/>
              <a:t>self.__Number</a:t>
            </a:r>
            <a:r>
              <a:rPr lang="en-US" dirty="0" smtClean="0"/>
              <a:t> = number </a:t>
            </a:r>
          </a:p>
          <a:p>
            <a:r>
              <a:rPr lang="en-US" dirty="0" smtClean="0"/>
              <a:t>        </a:t>
            </a:r>
            <a:r>
              <a:rPr lang="en-US" dirty="0" err="1" smtClean="0"/>
              <a:t>self.__Balance</a:t>
            </a:r>
            <a:r>
              <a:rPr lang="en-US" dirty="0" smtClean="0"/>
              <a:t> = balance</a:t>
            </a:r>
          </a:p>
          <a:p>
            <a:r>
              <a:rPr lang="en-US" dirty="0" smtClean="0"/>
              <a:t>        self.__</a:t>
            </a:r>
            <a:r>
              <a:rPr lang="en-US" dirty="0" err="1" smtClean="0"/>
              <a:t>CreditLine</a:t>
            </a:r>
            <a:r>
              <a:rPr lang="en-US" dirty="0" smtClean="0"/>
              <a:t> = </a:t>
            </a:r>
            <a:r>
              <a:rPr lang="en-US" dirty="0" err="1" smtClean="0"/>
              <a:t>credit_line</a:t>
            </a:r>
            <a:endParaRPr lang="en-US" dirty="0" smtClean="0"/>
          </a:p>
          <a:p>
            <a:r>
              <a:rPr lang="en-US" dirty="0" smtClean="0"/>
              <a:t>    </a:t>
            </a:r>
            <a:r>
              <a:rPr lang="en-US" dirty="0" err="1" smtClean="0"/>
              <a:t>def</a:t>
            </a:r>
            <a:r>
              <a:rPr lang="en-US" dirty="0" smtClean="0"/>
              <a:t> __del__(self):</a:t>
            </a:r>
          </a:p>
          <a:p>
            <a:r>
              <a:rPr lang="en-US" dirty="0" smtClean="0"/>
              <a:t>        </a:t>
            </a:r>
            <a:r>
              <a:rPr lang="en-US" dirty="0" err="1"/>
              <a:t>Account.counter</a:t>
            </a:r>
            <a:r>
              <a:rPr lang="en-US" dirty="0"/>
              <a:t> -= 1</a:t>
            </a:r>
            <a:endParaRPr lang="uk-UA" dirty="0"/>
          </a:p>
        </p:txBody>
      </p:sp>
      <p:sp>
        <p:nvSpPr>
          <p:cNvPr id="5" name="Rectangle 4"/>
          <p:cNvSpPr/>
          <p:nvPr/>
        </p:nvSpPr>
        <p:spPr>
          <a:xfrm>
            <a:off x="6290753" y="721757"/>
            <a:ext cx="5433060" cy="5047536"/>
          </a:xfrm>
          <a:prstGeom prst="rect">
            <a:avLst/>
          </a:prstGeom>
          <a:solidFill>
            <a:schemeClr val="bg2"/>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400" dirty="0" err="1" smtClean="0"/>
              <a:t>Account.counter</a:t>
            </a:r>
            <a:endParaRPr lang="en-US" sz="1400" dirty="0"/>
          </a:p>
          <a:p>
            <a:r>
              <a:rPr lang="en-US" sz="1400" dirty="0"/>
              <a:t>0</a:t>
            </a:r>
          </a:p>
          <a:p>
            <a:r>
              <a:rPr lang="en-US" sz="1400" dirty="0"/>
              <a:t>&gt;&gt;&gt; a1 = Account("Homer Simpson", 2893002, 2325.21)</a:t>
            </a:r>
          </a:p>
          <a:p>
            <a:r>
              <a:rPr lang="en-US" sz="1400" dirty="0"/>
              <a:t>&gt;&gt;&gt; </a:t>
            </a:r>
            <a:r>
              <a:rPr lang="en-US" sz="1400" dirty="0" err="1"/>
              <a:t>Account.counter</a:t>
            </a:r>
            <a:endParaRPr lang="en-US" sz="1400" dirty="0"/>
          </a:p>
          <a:p>
            <a:r>
              <a:rPr lang="en-US" sz="1400" dirty="0"/>
              <a:t>1</a:t>
            </a:r>
          </a:p>
          <a:p>
            <a:r>
              <a:rPr lang="en-US" sz="1400" dirty="0"/>
              <a:t>&gt;&gt;&gt; a2 = Account("Fred Flintstone", 2894117, 755.32)</a:t>
            </a:r>
          </a:p>
          <a:p>
            <a:r>
              <a:rPr lang="en-US" sz="1400" dirty="0"/>
              <a:t>&gt;&gt;&gt; </a:t>
            </a:r>
            <a:r>
              <a:rPr lang="en-US" sz="1400" dirty="0" err="1"/>
              <a:t>Account.counter</a:t>
            </a:r>
            <a:endParaRPr lang="en-US" sz="1400" dirty="0"/>
          </a:p>
          <a:p>
            <a:r>
              <a:rPr lang="en-US" sz="1400" dirty="0"/>
              <a:t>2</a:t>
            </a:r>
          </a:p>
          <a:p>
            <a:r>
              <a:rPr lang="en-US" sz="1400" dirty="0"/>
              <a:t>&gt;&gt;&gt; a3 = a2</a:t>
            </a:r>
          </a:p>
          <a:p>
            <a:r>
              <a:rPr lang="en-US" sz="1400" dirty="0"/>
              <a:t>&gt;&gt;&gt; </a:t>
            </a:r>
            <a:r>
              <a:rPr lang="en-US" sz="1400" dirty="0" err="1"/>
              <a:t>Account.counter</a:t>
            </a:r>
            <a:endParaRPr lang="en-US" sz="1400" dirty="0"/>
          </a:p>
          <a:p>
            <a:r>
              <a:rPr lang="en-US" sz="1400" dirty="0"/>
              <a:t>2</a:t>
            </a:r>
          </a:p>
          <a:p>
            <a:r>
              <a:rPr lang="en-US" sz="1400" dirty="0"/>
              <a:t>&gt;&gt;&gt; a4 = Account("Bill Gates", 2895007, 5234.32)</a:t>
            </a:r>
          </a:p>
          <a:p>
            <a:r>
              <a:rPr lang="en-US" sz="1400" dirty="0"/>
              <a:t>&gt;&gt;&gt; </a:t>
            </a:r>
            <a:r>
              <a:rPr lang="en-US" sz="1400" dirty="0" err="1"/>
              <a:t>Account.counter</a:t>
            </a:r>
            <a:endParaRPr lang="en-US" sz="1400" dirty="0"/>
          </a:p>
          <a:p>
            <a:r>
              <a:rPr lang="en-US" sz="1400" dirty="0"/>
              <a:t>3</a:t>
            </a:r>
          </a:p>
          <a:p>
            <a:r>
              <a:rPr lang="en-US" sz="1400" dirty="0"/>
              <a:t>&gt;&gt;&gt; del a4</a:t>
            </a:r>
          </a:p>
          <a:p>
            <a:r>
              <a:rPr lang="en-US" sz="1400" dirty="0"/>
              <a:t>&gt;&gt;&gt; </a:t>
            </a:r>
            <a:r>
              <a:rPr lang="en-US" sz="1400" dirty="0" err="1"/>
              <a:t>Account.counter</a:t>
            </a:r>
            <a:endParaRPr lang="en-US" sz="1400" dirty="0"/>
          </a:p>
          <a:p>
            <a:r>
              <a:rPr lang="en-US" sz="1400" dirty="0"/>
              <a:t>2</a:t>
            </a:r>
          </a:p>
          <a:p>
            <a:r>
              <a:rPr lang="en-US" sz="1400" dirty="0"/>
              <a:t>&gt;&gt;&gt; del a3</a:t>
            </a:r>
          </a:p>
          <a:p>
            <a:r>
              <a:rPr lang="en-US" sz="1400" dirty="0"/>
              <a:t>&gt;&gt;&gt; </a:t>
            </a:r>
            <a:r>
              <a:rPr lang="en-US" sz="1400" dirty="0" err="1"/>
              <a:t>Account.counter</a:t>
            </a:r>
            <a:endParaRPr lang="en-US" sz="1400" dirty="0"/>
          </a:p>
          <a:p>
            <a:r>
              <a:rPr lang="en-US" sz="1400" dirty="0"/>
              <a:t>2</a:t>
            </a:r>
          </a:p>
          <a:p>
            <a:r>
              <a:rPr lang="en-US" sz="1400" dirty="0"/>
              <a:t>&gt;&gt;&gt; del a2</a:t>
            </a:r>
          </a:p>
          <a:p>
            <a:r>
              <a:rPr lang="en-US" sz="1400" dirty="0"/>
              <a:t>&gt;&gt;&gt; </a:t>
            </a:r>
            <a:r>
              <a:rPr lang="en-US" sz="1400" dirty="0" err="1"/>
              <a:t>Account.counter</a:t>
            </a:r>
            <a:endParaRPr lang="en-US" sz="1400" dirty="0"/>
          </a:p>
          <a:p>
            <a:r>
              <a:rPr lang="en-US" sz="1400" dirty="0"/>
              <a:t>1</a:t>
            </a:r>
            <a:endParaRPr lang="uk-UA" sz="1400" dirty="0"/>
          </a:p>
        </p:txBody>
      </p:sp>
      <p:sp>
        <p:nvSpPr>
          <p:cNvPr id="7" name="Rectangle 6"/>
          <p:cNvSpPr/>
          <p:nvPr/>
        </p:nvSpPr>
        <p:spPr>
          <a:xfrm>
            <a:off x="194753" y="682623"/>
            <a:ext cx="6096000" cy="2031325"/>
          </a:xfrm>
          <a:prstGeom prst="rect">
            <a:avLst/>
          </a:prstGeom>
        </p:spPr>
        <p:txBody>
          <a:bodyPr>
            <a:spAutoFit/>
          </a:bodyPr>
          <a:lstStyle/>
          <a:p>
            <a:r>
              <a:rPr lang="en-US" dirty="0"/>
              <a:t>To give you an example of a static or class variable: A counter, a variable to count the total number of accounts can't be a instance variable. To this purpose we define a counter variable, which we place directly below the class statement. Any time the constructor will be called, this variable will be incremented. If an object of an account is deleted, this counter will be decremented.</a:t>
            </a:r>
          </a:p>
        </p:txBody>
      </p:sp>
    </p:spTree>
    <p:extLst>
      <p:ext uri="{BB962C8B-B14F-4D97-AF65-F5344CB8AC3E}">
        <p14:creationId xmlns:p14="http://schemas.microsoft.com/office/powerpoint/2010/main" val="9159958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726631"/>
            <a:ext cx="11355761" cy="525970"/>
          </a:xfrm>
        </p:spPr>
        <p:txBody>
          <a:bodyPr/>
          <a:lstStyle/>
          <a:p>
            <a:r>
              <a:rPr lang="en-US" dirty="0"/>
              <a:t>Static Methods</a:t>
            </a:r>
            <a:endParaRPr lang="uk-UA" dirty="0"/>
          </a:p>
        </p:txBody>
      </p:sp>
      <p:sp>
        <p:nvSpPr>
          <p:cNvPr id="3" name="Content Placeholder 2"/>
          <p:cNvSpPr>
            <a:spLocks noGrp="1"/>
          </p:cNvSpPr>
          <p:nvPr>
            <p:ph sz="half" idx="10"/>
          </p:nvPr>
        </p:nvSpPr>
        <p:spPr>
          <a:xfrm>
            <a:off x="415684" y="1428596"/>
            <a:ext cx="11352277" cy="4351338"/>
          </a:xfrm>
        </p:spPr>
        <p:txBody>
          <a:bodyPr>
            <a:noAutofit/>
          </a:bodyPr>
          <a:lstStyle/>
          <a:p>
            <a:r>
              <a:rPr lang="en-US" sz="2000" dirty="0"/>
              <a:t>Static methods in Python are the syntactic analogues of static functions in the major programming languages. They do not receive neither an instance (</a:t>
            </a:r>
            <a:r>
              <a:rPr lang="en-US" sz="2000" b="1" dirty="0"/>
              <a:t>self</a:t>
            </a:r>
            <a:r>
              <a:rPr lang="en-US" sz="2000" dirty="0"/>
              <a:t>) nor class (</a:t>
            </a:r>
            <a:r>
              <a:rPr lang="en-US" sz="2000" b="1" dirty="0" err="1"/>
              <a:t>cls</a:t>
            </a:r>
            <a:r>
              <a:rPr lang="en-US" sz="2000" dirty="0"/>
              <a:t>) as the first parameter. To create a </a:t>
            </a:r>
            <a:r>
              <a:rPr lang="en-US" sz="2000" b="1" dirty="0"/>
              <a:t>static method </a:t>
            </a:r>
            <a:r>
              <a:rPr lang="en-US" sz="2000" b="1" i="1" dirty="0" err="1"/>
              <a:t>staticmethod</a:t>
            </a:r>
            <a:r>
              <a:rPr lang="en-US" sz="2000" dirty="0"/>
              <a:t> decorator is used (</a:t>
            </a:r>
            <a:r>
              <a:rPr lang="en-US" sz="2000" b="1" i="1" dirty="0"/>
              <a:t>only "new" classes can have static methods</a:t>
            </a:r>
            <a:r>
              <a:rPr lang="en-US" sz="2000" dirty="0"/>
              <a:t>):</a:t>
            </a:r>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Static methods are implemented using </a:t>
            </a:r>
            <a:r>
              <a:rPr lang="en-US" sz="2000" b="1" dirty="0" smtClean="0"/>
              <a:t>properties</a:t>
            </a:r>
            <a:endParaRPr lang="uk-UA" sz="2000" b="1" dirty="0"/>
          </a:p>
        </p:txBody>
      </p:sp>
      <p:sp>
        <p:nvSpPr>
          <p:cNvPr id="4" name="Text Box 5"/>
          <p:cNvSpPr txBox="1">
            <a:spLocks noChangeArrowheads="1"/>
          </p:cNvSpPr>
          <p:nvPr/>
        </p:nvSpPr>
        <p:spPr bwMode="auto">
          <a:xfrm>
            <a:off x="2221631" y="2458883"/>
            <a:ext cx="7924800" cy="2290763"/>
          </a:xfrm>
          <a:prstGeom prst="rect">
            <a:avLst/>
          </a:prstGeom>
          <a:solidFill>
            <a:schemeClr val="bg2">
              <a:alpha val="50195"/>
            </a:schemeClr>
          </a:solidFill>
          <a:ln w="9525">
            <a:solidFill>
              <a:srgbClr val="0070C0"/>
            </a:solidFill>
            <a:prstDash val="solid"/>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200" b="1" dirty="0"/>
              <a:t>&gt;&gt;&gt; class D(object):</a:t>
            </a:r>
          </a:p>
          <a:p>
            <a:pPr lvl="1" eaLnBrk="1" hangingPunct="1"/>
            <a:r>
              <a:rPr lang="en-US" altLang="uk-UA" sz="1200" b="1" dirty="0"/>
              <a:t>...     @</a:t>
            </a:r>
            <a:r>
              <a:rPr lang="en-US" altLang="uk-UA" sz="1200" b="1" dirty="0" err="1"/>
              <a:t>staticmethod</a:t>
            </a:r>
            <a:endParaRPr lang="en-US" altLang="uk-UA" sz="1200" b="1" dirty="0"/>
          </a:p>
          <a:p>
            <a:pPr lvl="1" eaLnBrk="1" hangingPunct="1"/>
            <a:r>
              <a:rPr lang="en-US" altLang="uk-UA" sz="1200" b="1" dirty="0"/>
              <a:t>...     </a:t>
            </a:r>
            <a:r>
              <a:rPr lang="en-US" altLang="uk-UA" sz="1200" b="1" dirty="0" err="1"/>
              <a:t>def</a:t>
            </a:r>
            <a:r>
              <a:rPr lang="en-US" altLang="uk-UA" sz="1200" b="1" dirty="0"/>
              <a:t> test (x):</a:t>
            </a:r>
          </a:p>
          <a:p>
            <a:pPr lvl="1" eaLnBrk="1" hangingPunct="1"/>
            <a:r>
              <a:rPr lang="en-US" altLang="uk-UA" sz="1200" b="1" dirty="0"/>
              <a:t>...         return x == 0</a:t>
            </a:r>
          </a:p>
          <a:p>
            <a:pPr lvl="1" eaLnBrk="1" hangingPunct="1"/>
            <a:r>
              <a:rPr lang="en-US" altLang="uk-UA" sz="1200" b="1" dirty="0"/>
              <a:t>...</a:t>
            </a:r>
          </a:p>
          <a:p>
            <a:pPr lvl="1" eaLnBrk="1" hangingPunct="1"/>
            <a:r>
              <a:rPr lang="en-US" altLang="uk-UA" sz="1200" b="1" dirty="0"/>
              <a:t>&gt;&gt;&gt; </a:t>
            </a:r>
            <a:r>
              <a:rPr lang="en-US" altLang="uk-UA" sz="1200" b="1" dirty="0" err="1"/>
              <a:t>D.test</a:t>
            </a:r>
            <a:r>
              <a:rPr lang="en-US" altLang="uk-UA" sz="1200" b="1" dirty="0"/>
              <a:t>(1) # access to static method can be obtained via class</a:t>
            </a:r>
          </a:p>
          <a:p>
            <a:pPr lvl="1" eaLnBrk="1" hangingPunct="1"/>
            <a:r>
              <a:rPr lang="en-US" altLang="uk-UA" sz="1200" b="1" dirty="0"/>
              <a:t>False</a:t>
            </a:r>
          </a:p>
          <a:p>
            <a:pPr lvl="1" eaLnBrk="1" hangingPunct="1"/>
            <a:r>
              <a:rPr lang="en-US" altLang="uk-UA" sz="1200" b="1" dirty="0"/>
              <a:t>&gt;&gt;&gt;</a:t>
            </a:r>
          </a:p>
          <a:p>
            <a:pPr lvl="1" eaLnBrk="1" hangingPunct="1"/>
            <a:r>
              <a:rPr lang="en-US" altLang="uk-UA" sz="1200" b="1" dirty="0"/>
              <a:t>&gt;&gt;&gt; F = D()</a:t>
            </a:r>
          </a:p>
          <a:p>
            <a:pPr lvl="1" eaLnBrk="1" hangingPunct="1"/>
            <a:r>
              <a:rPr lang="en-US" altLang="uk-UA" sz="1200" b="1" dirty="0"/>
              <a:t>&gt;&gt;&gt; </a:t>
            </a:r>
            <a:r>
              <a:rPr lang="en-US" altLang="uk-UA" sz="1200" b="1" dirty="0" err="1"/>
              <a:t>F.test</a:t>
            </a:r>
            <a:r>
              <a:rPr lang="en-US" altLang="uk-UA" sz="1200" b="1" dirty="0"/>
              <a:t>(0) # and via an instance of the class</a:t>
            </a:r>
          </a:p>
          <a:p>
            <a:pPr lvl="1" eaLnBrk="1" hangingPunct="1"/>
            <a:r>
              <a:rPr lang="en-US" altLang="uk-UA" sz="1200" b="1" dirty="0"/>
              <a:t>True</a:t>
            </a:r>
          </a:p>
        </p:txBody>
      </p:sp>
    </p:spTree>
    <p:extLst>
      <p:ext uri="{BB962C8B-B14F-4D97-AF65-F5344CB8AC3E}">
        <p14:creationId xmlns:p14="http://schemas.microsoft.com/office/powerpoint/2010/main" val="37815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uk-UA"/>
          </a:p>
        </p:txBody>
      </p:sp>
      <p:sp>
        <p:nvSpPr>
          <p:cNvPr id="4" name="Title 3"/>
          <p:cNvSpPr>
            <a:spLocks noGrp="1"/>
          </p:cNvSpPr>
          <p:nvPr>
            <p:ph type="ctrTitle"/>
          </p:nvPr>
        </p:nvSpPr>
        <p:spPr/>
        <p:txBody>
          <a:bodyPr>
            <a:normAutofit fontScale="90000"/>
          </a:bodyPr>
          <a:lstStyle/>
          <a:p>
            <a:r>
              <a:rPr lang="en-US" dirty="0" smtClean="0"/>
              <a:t>Encapsulation</a:t>
            </a:r>
            <a:endParaRPr lang="uk-UA" dirty="0"/>
          </a:p>
        </p:txBody>
      </p:sp>
    </p:spTree>
    <p:extLst>
      <p:ext uri="{BB962C8B-B14F-4D97-AF65-F5344CB8AC3E}">
        <p14:creationId xmlns:p14="http://schemas.microsoft.com/office/powerpoint/2010/main" val="29415311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701860"/>
            <a:ext cx="11355761" cy="525970"/>
          </a:xfrm>
        </p:spPr>
        <p:txBody>
          <a:bodyPr/>
          <a:lstStyle/>
          <a:p>
            <a:r>
              <a:rPr lang="en-US" dirty="0"/>
              <a:t>Encapsulation and access to properties</a:t>
            </a:r>
            <a:endParaRPr lang="uk-UA" dirty="0"/>
          </a:p>
        </p:txBody>
      </p:sp>
      <p:sp>
        <p:nvSpPr>
          <p:cNvPr id="3" name="Content Placeholder 2"/>
          <p:cNvSpPr>
            <a:spLocks noGrp="1"/>
          </p:cNvSpPr>
          <p:nvPr>
            <p:ph sz="half" idx="10"/>
          </p:nvPr>
        </p:nvSpPr>
        <p:spPr>
          <a:xfrm>
            <a:off x="415684" y="1609350"/>
            <a:ext cx="11352277" cy="4351338"/>
          </a:xfrm>
        </p:spPr>
        <p:txBody>
          <a:bodyPr>
            <a:normAutofit/>
          </a:bodyPr>
          <a:lstStyle/>
          <a:p>
            <a:pPr marL="0" indent="0">
              <a:buNone/>
            </a:pPr>
            <a:r>
              <a:rPr lang="en-US" b="1" dirty="0"/>
              <a:t>Encapsulation</a:t>
            </a:r>
            <a:r>
              <a:rPr lang="en-US" dirty="0"/>
              <a:t> is one of the key concepts of </a:t>
            </a:r>
            <a:r>
              <a:rPr lang="en-US" b="1" dirty="0"/>
              <a:t>OOP</a:t>
            </a:r>
            <a:r>
              <a:rPr lang="en-US" dirty="0"/>
              <a:t>. All values in Python are objects that encapsulate code (methods) &amp; data and provide users a public interface. Methods and data of an object are accessed through its attributes. </a:t>
            </a:r>
            <a:endParaRPr lang="en-US" dirty="0" smtClean="0"/>
          </a:p>
          <a:p>
            <a:pPr marL="0" indent="0">
              <a:buNone/>
            </a:pPr>
            <a:endParaRPr lang="en-US" dirty="0"/>
          </a:p>
          <a:p>
            <a:pPr marL="0" indent="0">
              <a:buNone/>
            </a:pPr>
            <a:r>
              <a:rPr lang="en-US" dirty="0" smtClean="0"/>
              <a:t>Hiding </a:t>
            </a:r>
            <a:r>
              <a:rPr lang="en-US" dirty="0"/>
              <a:t>information about the internal structure of the object is performed in Python at the level of agreement among programmers about which attributes belong to the </a:t>
            </a:r>
            <a:r>
              <a:rPr lang="en-US" b="1" dirty="0"/>
              <a:t>public class interface</a:t>
            </a:r>
            <a:r>
              <a:rPr lang="en-US" dirty="0"/>
              <a:t>, and which - to its </a:t>
            </a:r>
            <a:r>
              <a:rPr lang="en-US" b="1" dirty="0"/>
              <a:t>internal implementation</a:t>
            </a:r>
            <a:r>
              <a:rPr lang="en-US" dirty="0" smtClean="0"/>
              <a:t>.</a:t>
            </a:r>
            <a:endParaRPr lang="en-US" dirty="0"/>
          </a:p>
        </p:txBody>
      </p:sp>
    </p:spTree>
    <p:extLst>
      <p:ext uri="{BB962C8B-B14F-4D97-AF65-F5344CB8AC3E}">
        <p14:creationId xmlns:p14="http://schemas.microsoft.com/office/powerpoint/2010/main" val="3866566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0"/>
          </p:nvPr>
        </p:nvSpPr>
        <p:spPr>
          <a:xfrm>
            <a:off x="362859" y="1332903"/>
            <a:ext cx="11352277" cy="4351338"/>
          </a:xfrm>
        </p:spPr>
        <p:txBody>
          <a:bodyPr/>
          <a:lstStyle/>
          <a:p>
            <a:pPr marL="0" indent="0">
              <a:buNone/>
            </a:pPr>
            <a:r>
              <a:rPr lang="uk-UA" dirty="0" smtClean="0"/>
              <a:t> </a:t>
            </a:r>
            <a:r>
              <a:rPr lang="en-US" dirty="0" smtClean="0"/>
              <a:t>Everything </a:t>
            </a:r>
            <a:r>
              <a:rPr lang="en-US" dirty="0"/>
              <a:t>in Python is an </a:t>
            </a:r>
            <a:r>
              <a:rPr lang="en-US" dirty="0" smtClean="0"/>
              <a:t>object.</a:t>
            </a:r>
          </a:p>
          <a:p>
            <a:r>
              <a:rPr lang="en-US" b="1" dirty="0" smtClean="0"/>
              <a:t>Python</a:t>
            </a:r>
            <a:r>
              <a:rPr lang="en-US" dirty="0" smtClean="0"/>
              <a:t> </a:t>
            </a:r>
            <a:r>
              <a:rPr lang="en-US" dirty="0"/>
              <a:t>is an object oriented programming language</a:t>
            </a:r>
            <a:r>
              <a:rPr lang="en-US" dirty="0" smtClean="0"/>
              <a:t>.</a:t>
            </a:r>
          </a:p>
          <a:p>
            <a:r>
              <a:rPr lang="en-US" b="1" dirty="0" smtClean="0"/>
              <a:t> </a:t>
            </a:r>
            <a:r>
              <a:rPr lang="en-US" b="1" dirty="0" smtClean="0">
                <a:solidFill>
                  <a:srgbClr val="C00000"/>
                </a:solidFill>
              </a:rPr>
              <a:t>Object</a:t>
            </a:r>
            <a:r>
              <a:rPr lang="en-US" dirty="0" smtClean="0"/>
              <a:t> </a:t>
            </a:r>
            <a:r>
              <a:rPr lang="en-US" dirty="0"/>
              <a:t>is simply a collection of data (variables) and methods (functions) that act on those </a:t>
            </a:r>
            <a:r>
              <a:rPr lang="en-US" dirty="0" smtClean="0"/>
              <a:t>data</a:t>
            </a:r>
          </a:p>
          <a:p>
            <a:r>
              <a:rPr lang="en-US" dirty="0" smtClean="0"/>
              <a:t> </a:t>
            </a:r>
            <a:r>
              <a:rPr lang="en-US" b="1" dirty="0" smtClean="0">
                <a:solidFill>
                  <a:srgbClr val="C00000"/>
                </a:solidFill>
              </a:rPr>
              <a:t>Class</a:t>
            </a:r>
            <a:r>
              <a:rPr lang="en-US" dirty="0" smtClean="0"/>
              <a:t> is </a:t>
            </a:r>
            <a:r>
              <a:rPr lang="en-US" dirty="0"/>
              <a:t>a prototype</a:t>
            </a:r>
            <a:r>
              <a:rPr lang="ru-RU" dirty="0"/>
              <a:t> (</a:t>
            </a:r>
            <a:r>
              <a:rPr lang="en-US" dirty="0"/>
              <a:t>template</a:t>
            </a:r>
            <a:r>
              <a:rPr lang="ru-RU" dirty="0"/>
              <a:t>)</a:t>
            </a:r>
            <a:r>
              <a:rPr lang="en-US" dirty="0" smtClean="0"/>
              <a:t> </a:t>
            </a:r>
            <a:r>
              <a:rPr lang="en-US" dirty="0"/>
              <a:t>for the </a:t>
            </a:r>
            <a:r>
              <a:rPr lang="en-US" dirty="0" smtClean="0"/>
              <a:t>object.</a:t>
            </a:r>
            <a:r>
              <a:rPr lang="uk-UA" dirty="0" smtClean="0"/>
              <a:t> </a:t>
            </a:r>
            <a:r>
              <a:rPr lang="en-US" dirty="0" smtClean="0"/>
              <a:t>We </a:t>
            </a:r>
            <a:r>
              <a:rPr lang="en-US" dirty="0"/>
              <a:t>can create many objects </a:t>
            </a:r>
            <a:r>
              <a:rPr lang="en-US" dirty="0" smtClean="0"/>
              <a:t>from </a:t>
            </a:r>
            <a:r>
              <a:rPr lang="en-US" dirty="0"/>
              <a:t>a </a:t>
            </a:r>
            <a:r>
              <a:rPr lang="en-US" dirty="0" smtClean="0"/>
              <a:t>class</a:t>
            </a:r>
            <a:endParaRPr lang="uk-UA" dirty="0" smtClean="0"/>
          </a:p>
          <a:p>
            <a:r>
              <a:rPr lang="en-US" b="1" dirty="0" smtClean="0"/>
              <a:t>Instantiation - </a:t>
            </a:r>
            <a:r>
              <a:rPr lang="en-US" dirty="0" smtClean="0"/>
              <a:t>the </a:t>
            </a:r>
            <a:r>
              <a:rPr lang="en-US" dirty="0"/>
              <a:t>process of creating </a:t>
            </a:r>
            <a:r>
              <a:rPr lang="en-US" dirty="0" smtClean="0"/>
              <a:t>object. And this </a:t>
            </a:r>
            <a:r>
              <a:rPr lang="en-US" dirty="0"/>
              <a:t>object is also called an </a:t>
            </a:r>
            <a:r>
              <a:rPr lang="en-US" b="1" dirty="0"/>
              <a:t>instance</a:t>
            </a:r>
            <a:r>
              <a:rPr lang="en-US" dirty="0"/>
              <a:t> of a </a:t>
            </a:r>
            <a:r>
              <a:rPr lang="en-US" dirty="0" smtClean="0"/>
              <a:t>class.</a:t>
            </a:r>
            <a:endParaRPr lang="en-US" dirty="0"/>
          </a:p>
          <a:p>
            <a:pPr marL="0" indent="0">
              <a:buNone/>
            </a:pPr>
            <a:endParaRPr lang="uk-UA" dirty="0"/>
          </a:p>
        </p:txBody>
      </p:sp>
      <p:sp>
        <p:nvSpPr>
          <p:cNvPr id="4" name="Title 1">
            <a:extLst>
              <a:ext uri="{FF2B5EF4-FFF2-40B4-BE49-F238E27FC236}">
                <a16:creationId xmlns:a16="http://schemas.microsoft.com/office/drawing/2014/main" id="{E651A6C7-F2C8-4961-8B1A-25705A6B229F}"/>
              </a:ext>
            </a:extLst>
          </p:cNvPr>
          <p:cNvSpPr txBox="1">
            <a:spLocks/>
          </p:cNvSpPr>
          <p:nvPr/>
        </p:nvSpPr>
        <p:spPr>
          <a:xfrm>
            <a:off x="362859" y="471368"/>
            <a:ext cx="11565619" cy="525970"/>
          </a:xfrm>
          <a:prstGeom prst="rect">
            <a:avLst/>
          </a:prstGeom>
        </p:spPr>
        <p:txBody>
          <a:bodyPr>
            <a:noAutofit/>
          </a:bodyPr>
          <a:lstStyle>
            <a:lvl1pPr algn="l" defTabSz="914400" rtl="0" eaLnBrk="1" latinLnBrk="0" hangingPunct="1">
              <a:lnSpc>
                <a:spcPct val="90000"/>
              </a:lnSpc>
              <a:spcBef>
                <a:spcPct val="0"/>
              </a:spcBef>
              <a:buNone/>
              <a:defRPr sz="3500" kern="1200">
                <a:solidFill>
                  <a:srgbClr val="171B65"/>
                </a:solidFill>
                <a:latin typeface="+mj-lt"/>
                <a:ea typeface="+mj-ea"/>
                <a:cs typeface="+mj-cs"/>
              </a:defRPr>
            </a:lvl1pPr>
          </a:lstStyle>
          <a:p>
            <a:r>
              <a:rPr lang="en-US" altLang="en-US" b="1" dirty="0" smtClean="0"/>
              <a:t>Class and Object</a:t>
            </a:r>
            <a:endParaRPr lang="en-US" altLang="en-US" b="1" dirty="0"/>
          </a:p>
        </p:txBody>
      </p:sp>
    </p:spTree>
    <p:extLst>
      <p:ext uri="{BB962C8B-B14F-4D97-AF65-F5344CB8AC3E}">
        <p14:creationId xmlns:p14="http://schemas.microsoft.com/office/powerpoint/2010/main" val="4096502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627432"/>
            <a:ext cx="11355761" cy="525970"/>
          </a:xfrm>
        </p:spPr>
        <p:txBody>
          <a:bodyPr/>
          <a:lstStyle/>
          <a:p>
            <a:r>
              <a:rPr lang="en-US" dirty="0" smtClean="0"/>
              <a:t>Public, private and protected data</a:t>
            </a:r>
            <a:endParaRPr lang="uk-UA" dirty="0"/>
          </a:p>
        </p:txBody>
      </p:sp>
      <p:sp>
        <p:nvSpPr>
          <p:cNvPr id="3" name="Content Placeholder 2"/>
          <p:cNvSpPr>
            <a:spLocks noGrp="1"/>
          </p:cNvSpPr>
          <p:nvPr>
            <p:ph sz="half" idx="10"/>
          </p:nvPr>
        </p:nvSpPr>
        <p:spPr>
          <a:xfrm>
            <a:off x="412200" y="1375433"/>
            <a:ext cx="11623589" cy="4674758"/>
          </a:xfrm>
        </p:spPr>
        <p:txBody>
          <a:bodyPr>
            <a:normAutofit fontScale="92500" lnSpcReduction="20000"/>
          </a:bodyPr>
          <a:lstStyle/>
          <a:p>
            <a:pPr marL="0" indent="0">
              <a:buNone/>
            </a:pPr>
            <a:r>
              <a:rPr lang="en-US" dirty="0" smtClean="0"/>
              <a:t>If an identifier doesn't start with an underscore character it is </a:t>
            </a:r>
            <a:r>
              <a:rPr lang="en-US" b="1" dirty="0" smtClean="0"/>
              <a:t>public</a:t>
            </a:r>
            <a:r>
              <a:rPr lang="en-US" dirty="0" smtClean="0"/>
              <a:t> members and it can be accessed from outside, i.e. the value can be read and changed.</a:t>
            </a:r>
          </a:p>
          <a:p>
            <a:pPr marL="0" indent="0">
              <a:buNone/>
            </a:pPr>
            <a:endParaRPr lang="en-US" dirty="0" smtClean="0"/>
          </a:p>
          <a:p>
            <a:pPr marL="0" indent="0">
              <a:buNone/>
            </a:pPr>
            <a:r>
              <a:rPr lang="en-US" dirty="0" smtClean="0"/>
              <a:t>Data can be protected by making members </a:t>
            </a:r>
            <a:r>
              <a:rPr lang="en-US" b="1" dirty="0" smtClean="0"/>
              <a:t>private</a:t>
            </a:r>
            <a:r>
              <a:rPr lang="en-US" dirty="0" smtClean="0"/>
              <a:t> or </a:t>
            </a:r>
            <a:r>
              <a:rPr lang="en-US" b="1" dirty="0" smtClean="0"/>
              <a:t>protected</a:t>
            </a:r>
            <a:r>
              <a:rPr lang="en-US" dirty="0" smtClean="0"/>
              <a:t>. </a:t>
            </a:r>
          </a:p>
          <a:p>
            <a:pPr marL="0" indent="0">
              <a:buNone/>
            </a:pPr>
            <a:endParaRPr lang="en-US" dirty="0" smtClean="0"/>
          </a:p>
          <a:p>
            <a:pPr marL="0" indent="0">
              <a:buNone/>
            </a:pPr>
            <a:r>
              <a:rPr lang="en-US" dirty="0" smtClean="0"/>
              <a:t>Instance </a:t>
            </a:r>
            <a:r>
              <a:rPr lang="en-US" dirty="0"/>
              <a:t>variable names starting with two underscore </a:t>
            </a:r>
            <a:r>
              <a:rPr lang="en-US" b="1" dirty="0" smtClean="0"/>
              <a:t>“__”</a:t>
            </a:r>
            <a:r>
              <a:rPr lang="en-US" dirty="0" smtClean="0"/>
              <a:t> characters is </a:t>
            </a:r>
            <a:r>
              <a:rPr lang="en-US" b="1" dirty="0" smtClean="0"/>
              <a:t>private</a:t>
            </a:r>
            <a:r>
              <a:rPr lang="en-US" dirty="0" smtClean="0"/>
              <a:t>  and cannot </a:t>
            </a:r>
            <a:r>
              <a:rPr lang="en-US" dirty="0"/>
              <a:t>be accessed from outside of the </a:t>
            </a:r>
            <a:r>
              <a:rPr lang="en-US" dirty="0" smtClean="0"/>
              <a:t>class. At </a:t>
            </a:r>
            <a:r>
              <a:rPr lang="en-US" dirty="0"/>
              <a:t>least not directly, but they can be accessed through private name </a:t>
            </a:r>
            <a:r>
              <a:rPr lang="en-US" dirty="0" smtClean="0"/>
              <a:t>  mangling. That </a:t>
            </a:r>
            <a:r>
              <a:rPr lang="en-US" dirty="0"/>
              <a:t>means, private data </a:t>
            </a:r>
            <a:r>
              <a:rPr lang="en-US" b="1" dirty="0"/>
              <a:t>__A</a:t>
            </a:r>
            <a:r>
              <a:rPr lang="en-US" dirty="0"/>
              <a:t> can be accessed by the following name construct: </a:t>
            </a:r>
            <a:r>
              <a:rPr lang="en-US" b="1" dirty="0"/>
              <a:t>instance_name._</a:t>
            </a:r>
            <a:r>
              <a:rPr lang="en-US" b="1" dirty="0" err="1"/>
              <a:t>classname</a:t>
            </a:r>
            <a:r>
              <a:rPr lang="en-US" b="1" dirty="0"/>
              <a:t>__A. </a:t>
            </a:r>
          </a:p>
          <a:p>
            <a:pPr marL="0" indent="0">
              <a:buNone/>
            </a:pPr>
            <a:endParaRPr lang="en-US" b="1" dirty="0" smtClean="0"/>
          </a:p>
          <a:p>
            <a:pPr marL="0" indent="0">
              <a:buNone/>
            </a:pPr>
            <a:r>
              <a:rPr lang="en-US" dirty="0" smtClean="0"/>
              <a:t>If an identifier is only preceded by one underscore character </a:t>
            </a:r>
            <a:r>
              <a:rPr lang="en-US" b="1" dirty="0" smtClean="0"/>
              <a:t>“_”</a:t>
            </a:r>
            <a:r>
              <a:rPr lang="en-US" dirty="0" smtClean="0"/>
              <a:t>, it is a </a:t>
            </a:r>
            <a:r>
              <a:rPr lang="en-US" b="1" dirty="0" smtClean="0"/>
              <a:t>protected</a:t>
            </a:r>
            <a:r>
              <a:rPr lang="en-US" dirty="0" smtClean="0"/>
              <a:t> member. Protected members can be accessed like </a:t>
            </a:r>
            <a:r>
              <a:rPr lang="en-US" b="1" dirty="0" smtClean="0"/>
              <a:t>public</a:t>
            </a:r>
            <a:r>
              <a:rPr lang="en-US" dirty="0" smtClean="0"/>
              <a:t> members from outside of class. </a:t>
            </a:r>
            <a:endParaRPr lang="uk-UA" dirty="0"/>
          </a:p>
        </p:txBody>
      </p:sp>
    </p:spTree>
    <p:extLst>
      <p:ext uri="{BB962C8B-B14F-4D97-AF65-F5344CB8AC3E}">
        <p14:creationId xmlns:p14="http://schemas.microsoft.com/office/powerpoint/2010/main" val="27319226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2565" y="4459240"/>
            <a:ext cx="5936784" cy="1477328"/>
          </a:xfrm>
          <a:prstGeom prst="rect">
            <a:avLst/>
          </a:prstGeom>
          <a:solidFill>
            <a:schemeClr val="bg2"/>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b="1" dirty="0"/>
              <a:t>class Encapsulation</a:t>
            </a:r>
            <a:r>
              <a:rPr lang="en-US" dirty="0"/>
              <a:t>(object):</a:t>
            </a:r>
          </a:p>
          <a:p>
            <a:r>
              <a:rPr lang="en-US" dirty="0"/>
              <a:t>    </a:t>
            </a:r>
            <a:r>
              <a:rPr lang="en-US" dirty="0" err="1"/>
              <a:t>def</a:t>
            </a:r>
            <a:r>
              <a:rPr lang="en-US" dirty="0"/>
              <a:t> __</a:t>
            </a:r>
            <a:r>
              <a:rPr lang="en-US" dirty="0" err="1"/>
              <a:t>init</a:t>
            </a:r>
            <a:r>
              <a:rPr lang="en-US" dirty="0"/>
              <a:t>__(self, a, b, c):</a:t>
            </a:r>
          </a:p>
          <a:p>
            <a:r>
              <a:rPr lang="en-US" dirty="0"/>
              <a:t>        </a:t>
            </a:r>
            <a:r>
              <a:rPr lang="en-US" dirty="0" err="1"/>
              <a:t>self.public</a:t>
            </a:r>
            <a:r>
              <a:rPr lang="en-US" dirty="0"/>
              <a:t> = a</a:t>
            </a:r>
          </a:p>
          <a:p>
            <a:r>
              <a:rPr lang="en-US" dirty="0"/>
              <a:t>        </a:t>
            </a:r>
            <a:r>
              <a:rPr lang="en-US" dirty="0" err="1"/>
              <a:t>self._protected</a:t>
            </a:r>
            <a:r>
              <a:rPr lang="en-US" dirty="0"/>
              <a:t> = b</a:t>
            </a:r>
          </a:p>
          <a:p>
            <a:r>
              <a:rPr lang="en-US" dirty="0"/>
              <a:t>        </a:t>
            </a:r>
            <a:r>
              <a:rPr lang="en-US" dirty="0" err="1"/>
              <a:t>self.__private</a:t>
            </a:r>
            <a:r>
              <a:rPr lang="en-US" dirty="0"/>
              <a:t> = c</a:t>
            </a:r>
            <a:endParaRPr lang="uk-UA" dirty="0"/>
          </a:p>
        </p:txBody>
      </p:sp>
      <p:sp>
        <p:nvSpPr>
          <p:cNvPr id="5" name="Rectangle 4"/>
          <p:cNvSpPr/>
          <p:nvPr/>
        </p:nvSpPr>
        <p:spPr>
          <a:xfrm>
            <a:off x="6423660" y="1190260"/>
            <a:ext cx="5372100" cy="4801314"/>
          </a:xfrm>
          <a:prstGeom prst="rect">
            <a:avLst/>
          </a:prstGeom>
          <a:solidFill>
            <a:schemeClr val="bg2"/>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x = Encapsulation(11,13,17)</a:t>
            </a:r>
          </a:p>
          <a:p>
            <a:r>
              <a:rPr lang="en-US" dirty="0"/>
              <a:t>&gt;&gt;&gt; </a:t>
            </a:r>
            <a:r>
              <a:rPr lang="en-US" dirty="0" err="1"/>
              <a:t>x.public</a:t>
            </a:r>
            <a:endParaRPr lang="en-US" dirty="0"/>
          </a:p>
          <a:p>
            <a:r>
              <a:rPr lang="en-US" dirty="0"/>
              <a:t>11</a:t>
            </a:r>
          </a:p>
          <a:p>
            <a:r>
              <a:rPr lang="en-US" dirty="0"/>
              <a:t>&gt;&gt;&gt; </a:t>
            </a:r>
            <a:r>
              <a:rPr lang="en-US" dirty="0" err="1"/>
              <a:t>x._protected</a:t>
            </a:r>
            <a:endParaRPr lang="en-US" dirty="0"/>
          </a:p>
          <a:p>
            <a:r>
              <a:rPr lang="en-US" dirty="0"/>
              <a:t>13</a:t>
            </a:r>
          </a:p>
          <a:p>
            <a:r>
              <a:rPr lang="en-US" dirty="0"/>
              <a:t>&gt;&gt;&gt; </a:t>
            </a:r>
            <a:r>
              <a:rPr lang="en-US" dirty="0" err="1"/>
              <a:t>x._protected</a:t>
            </a:r>
            <a:r>
              <a:rPr lang="en-US" dirty="0"/>
              <a:t> = 23</a:t>
            </a:r>
          </a:p>
          <a:p>
            <a:r>
              <a:rPr lang="en-US" dirty="0"/>
              <a:t>&gt;&gt;&gt; </a:t>
            </a:r>
            <a:r>
              <a:rPr lang="en-US" dirty="0" err="1"/>
              <a:t>x._protected</a:t>
            </a:r>
            <a:endParaRPr lang="en-US" dirty="0"/>
          </a:p>
          <a:p>
            <a:r>
              <a:rPr lang="en-US" dirty="0"/>
              <a:t>23</a:t>
            </a:r>
          </a:p>
          <a:p>
            <a:r>
              <a:rPr lang="en-US" dirty="0"/>
              <a:t>&gt;&gt;&gt; </a:t>
            </a:r>
            <a:r>
              <a:rPr lang="en-US" dirty="0" err="1"/>
              <a:t>x.__private</a:t>
            </a:r>
            <a:endParaRPr lang="en-US" dirty="0"/>
          </a:p>
          <a:p>
            <a:r>
              <a:rPr lang="en-US" dirty="0" err="1"/>
              <a:t>Traceback</a:t>
            </a:r>
            <a:r>
              <a:rPr lang="en-US" dirty="0"/>
              <a:t> (most recent call last):</a:t>
            </a:r>
          </a:p>
          <a:p>
            <a:r>
              <a:rPr lang="en-US" dirty="0"/>
              <a:t>  File "&lt;</a:t>
            </a:r>
            <a:r>
              <a:rPr lang="en-US" dirty="0" err="1"/>
              <a:t>stdin</a:t>
            </a:r>
            <a:r>
              <a:rPr lang="en-US" dirty="0"/>
              <a:t>&gt;", line 1, in &lt;module&gt;</a:t>
            </a:r>
          </a:p>
          <a:p>
            <a:r>
              <a:rPr lang="en-US" dirty="0" err="1"/>
              <a:t>AttributeError</a:t>
            </a:r>
            <a:r>
              <a:rPr lang="en-US" dirty="0"/>
              <a:t>: 'Encapsulation' object has no attribute '__private'</a:t>
            </a:r>
          </a:p>
          <a:p>
            <a:r>
              <a:rPr lang="en-US" dirty="0"/>
              <a:t>&gt;&gt;&gt; </a:t>
            </a:r>
            <a:endParaRPr lang="en-US" dirty="0" smtClean="0"/>
          </a:p>
          <a:p>
            <a:endParaRPr lang="en-US" dirty="0"/>
          </a:p>
          <a:p>
            <a:endParaRPr lang="en-US" dirty="0" smtClean="0"/>
          </a:p>
          <a:p>
            <a:endParaRPr lang="uk-UA" dirty="0"/>
          </a:p>
        </p:txBody>
      </p:sp>
      <p:graphicFrame>
        <p:nvGraphicFramePr>
          <p:cNvPr id="9" name="Table 8"/>
          <p:cNvGraphicFramePr>
            <a:graphicFrameLocks noGrp="1"/>
          </p:cNvGraphicFramePr>
          <p:nvPr>
            <p:extLst/>
          </p:nvPr>
        </p:nvGraphicFramePr>
        <p:xfrm>
          <a:off x="292565" y="1190260"/>
          <a:ext cx="5936784" cy="3075741"/>
        </p:xfrm>
        <a:graphic>
          <a:graphicData uri="http://schemas.openxmlformats.org/drawingml/2006/table">
            <a:tbl>
              <a:tblPr/>
              <a:tblGrid>
                <a:gridCol w="1113325">
                  <a:extLst>
                    <a:ext uri="{9D8B030D-6E8A-4147-A177-3AD203B41FA5}">
                      <a16:colId xmlns:a16="http://schemas.microsoft.com/office/drawing/2014/main" val="20000"/>
                    </a:ext>
                  </a:extLst>
                </a:gridCol>
                <a:gridCol w="1245870">
                  <a:extLst>
                    <a:ext uri="{9D8B030D-6E8A-4147-A177-3AD203B41FA5}">
                      <a16:colId xmlns:a16="http://schemas.microsoft.com/office/drawing/2014/main" val="20001"/>
                    </a:ext>
                  </a:extLst>
                </a:gridCol>
                <a:gridCol w="3577589">
                  <a:extLst>
                    <a:ext uri="{9D8B030D-6E8A-4147-A177-3AD203B41FA5}">
                      <a16:colId xmlns:a16="http://schemas.microsoft.com/office/drawing/2014/main" val="20002"/>
                    </a:ext>
                  </a:extLst>
                </a:gridCol>
              </a:tblGrid>
              <a:tr h="815816">
                <a:tc>
                  <a:txBody>
                    <a:bodyPr/>
                    <a:lstStyle/>
                    <a:p>
                      <a:pPr fontAlgn="t"/>
                      <a:r>
                        <a:rPr lang="en-US" dirty="0">
                          <a:effectLst/>
                        </a:rPr>
                        <a:t>name</a:t>
                      </a:r>
                    </a:p>
                  </a:txBody>
                  <a:tcPr marL="12700" marR="12700" marT="12700" marB="12700">
                    <a:lnL>
                      <a:noFill/>
                    </a:lnL>
                    <a:lnR>
                      <a:noFill/>
                    </a:lnR>
                    <a:lnT>
                      <a:noFill/>
                    </a:lnT>
                    <a:lnB>
                      <a:noFill/>
                    </a:lnB>
                    <a:solidFill>
                      <a:srgbClr val="DCFFDC"/>
                    </a:solidFill>
                  </a:tcPr>
                </a:tc>
                <a:tc>
                  <a:txBody>
                    <a:bodyPr/>
                    <a:lstStyle/>
                    <a:p>
                      <a:pPr fontAlgn="t"/>
                      <a:r>
                        <a:rPr lang="en-US" dirty="0">
                          <a:effectLst/>
                        </a:rPr>
                        <a:t>Public</a:t>
                      </a:r>
                      <a:br>
                        <a:rPr lang="en-US" dirty="0">
                          <a:effectLst/>
                        </a:rPr>
                      </a:br>
                      <a:endParaRPr lang="en-US" dirty="0">
                        <a:effectLst/>
                      </a:endParaRPr>
                    </a:p>
                  </a:txBody>
                  <a:tcPr marL="12700" marR="12700" marT="12700" marB="12700">
                    <a:lnL>
                      <a:noFill/>
                    </a:lnL>
                    <a:lnR>
                      <a:noFill/>
                    </a:lnR>
                    <a:lnT>
                      <a:noFill/>
                    </a:lnT>
                    <a:lnB>
                      <a:noFill/>
                    </a:lnB>
                    <a:solidFill>
                      <a:srgbClr val="DCFFDC"/>
                    </a:solidFill>
                  </a:tcPr>
                </a:tc>
                <a:tc>
                  <a:txBody>
                    <a:bodyPr/>
                    <a:lstStyle/>
                    <a:p>
                      <a:pPr fontAlgn="t"/>
                      <a:r>
                        <a:rPr lang="en-US" dirty="0">
                          <a:effectLst/>
                        </a:rPr>
                        <a:t>Can be accessed from inside and </a:t>
                      </a:r>
                      <a:r>
                        <a:rPr lang="en-US" dirty="0" smtClean="0">
                          <a:effectLst/>
                        </a:rPr>
                        <a:t>outside</a:t>
                      </a:r>
                      <a:endParaRPr lang="en-US" dirty="0">
                        <a:effectLst/>
                      </a:endParaRPr>
                    </a:p>
                  </a:txBody>
                  <a:tcPr marL="12700" marR="12700" marT="12700" marB="12700">
                    <a:lnL>
                      <a:noFill/>
                    </a:lnL>
                    <a:lnR>
                      <a:noFill/>
                    </a:lnR>
                    <a:lnT>
                      <a:noFill/>
                    </a:lnT>
                    <a:lnB>
                      <a:noFill/>
                    </a:lnB>
                    <a:solidFill>
                      <a:srgbClr val="DCFFDC"/>
                    </a:solidFill>
                  </a:tcPr>
                </a:tc>
                <a:extLst>
                  <a:ext uri="{0D108BD9-81ED-4DB2-BD59-A6C34878D82A}">
                    <a16:rowId xmlns:a16="http://schemas.microsoft.com/office/drawing/2014/main" val="10000"/>
                  </a:ext>
                </a:extLst>
              </a:tr>
              <a:tr h="1258572">
                <a:tc>
                  <a:txBody>
                    <a:bodyPr/>
                    <a:lstStyle/>
                    <a:p>
                      <a:pPr fontAlgn="t"/>
                      <a:r>
                        <a:rPr lang="en-US" dirty="0">
                          <a:effectLst/>
                        </a:rPr>
                        <a:t>_name</a:t>
                      </a:r>
                    </a:p>
                  </a:txBody>
                  <a:tcPr marL="12700" marR="12700" marT="12700" marB="12700">
                    <a:lnL>
                      <a:noFill/>
                    </a:lnL>
                    <a:lnR>
                      <a:noFill/>
                    </a:lnR>
                    <a:lnT>
                      <a:noFill/>
                    </a:lnT>
                    <a:lnB>
                      <a:noFill/>
                    </a:lnB>
                    <a:solidFill>
                      <a:srgbClr val="DCFFDC"/>
                    </a:solidFill>
                  </a:tcPr>
                </a:tc>
                <a:tc>
                  <a:txBody>
                    <a:bodyPr/>
                    <a:lstStyle/>
                    <a:p>
                      <a:pPr fontAlgn="t"/>
                      <a:r>
                        <a:rPr lang="en-US" dirty="0">
                          <a:effectLst/>
                        </a:rPr>
                        <a:t>Protected</a:t>
                      </a:r>
                      <a:br>
                        <a:rPr lang="en-US" dirty="0">
                          <a:effectLst/>
                        </a:rPr>
                      </a:br>
                      <a:endParaRPr lang="en-US" dirty="0">
                        <a:effectLst/>
                      </a:endParaRPr>
                    </a:p>
                  </a:txBody>
                  <a:tcPr marL="12700" marR="12700" marT="12700" marB="12700">
                    <a:lnL>
                      <a:noFill/>
                    </a:lnL>
                    <a:lnR>
                      <a:noFill/>
                    </a:lnR>
                    <a:lnT>
                      <a:noFill/>
                    </a:lnT>
                    <a:lnB>
                      <a:noFill/>
                    </a:lnB>
                    <a:solidFill>
                      <a:srgbClr val="DCFFDC"/>
                    </a:solidFill>
                  </a:tcPr>
                </a:tc>
                <a:tc>
                  <a:txBody>
                    <a:bodyPr/>
                    <a:lstStyle/>
                    <a:p>
                      <a:pPr fontAlgn="t"/>
                      <a:r>
                        <a:rPr lang="en-US" dirty="0">
                          <a:effectLst/>
                        </a:rPr>
                        <a:t>Like a public member, but they shouldn't be directly accessed from outside</a:t>
                      </a:r>
                      <a:r>
                        <a:rPr lang="en-US" dirty="0" smtClean="0">
                          <a:effectLst/>
                        </a:rPr>
                        <a:t>.</a:t>
                      </a:r>
                      <a:endParaRPr lang="en-US" dirty="0">
                        <a:effectLst/>
                      </a:endParaRPr>
                    </a:p>
                  </a:txBody>
                  <a:tcPr marL="12700" marR="12700" marT="12700" marB="12700">
                    <a:lnL>
                      <a:noFill/>
                    </a:lnL>
                    <a:lnR>
                      <a:noFill/>
                    </a:lnR>
                    <a:lnT>
                      <a:noFill/>
                    </a:lnT>
                    <a:lnB>
                      <a:noFill/>
                    </a:lnB>
                    <a:solidFill>
                      <a:srgbClr val="DCFFDC"/>
                    </a:solidFill>
                  </a:tcPr>
                </a:tc>
                <a:extLst>
                  <a:ext uri="{0D108BD9-81ED-4DB2-BD59-A6C34878D82A}">
                    <a16:rowId xmlns:a16="http://schemas.microsoft.com/office/drawing/2014/main" val="10001"/>
                  </a:ext>
                </a:extLst>
              </a:tr>
              <a:tr h="1001353">
                <a:tc>
                  <a:txBody>
                    <a:bodyPr/>
                    <a:lstStyle/>
                    <a:p>
                      <a:pPr fontAlgn="t"/>
                      <a:r>
                        <a:rPr lang="en-US">
                          <a:effectLst/>
                        </a:rPr>
                        <a:t>__name</a:t>
                      </a:r>
                    </a:p>
                  </a:txBody>
                  <a:tcPr marL="12700" marR="12700" marT="12700" marB="12700">
                    <a:lnL>
                      <a:noFill/>
                    </a:lnL>
                    <a:lnR>
                      <a:noFill/>
                    </a:lnR>
                    <a:lnT>
                      <a:noFill/>
                    </a:lnT>
                    <a:lnB>
                      <a:noFill/>
                    </a:lnB>
                    <a:solidFill>
                      <a:srgbClr val="DCFFDC"/>
                    </a:solidFill>
                  </a:tcPr>
                </a:tc>
                <a:tc>
                  <a:txBody>
                    <a:bodyPr/>
                    <a:lstStyle/>
                    <a:p>
                      <a:pPr fontAlgn="t"/>
                      <a:r>
                        <a:rPr lang="en-US">
                          <a:effectLst/>
                        </a:rPr>
                        <a:t>Private</a:t>
                      </a:r>
                      <a:br>
                        <a:rPr lang="en-US">
                          <a:effectLst/>
                        </a:rPr>
                      </a:br>
                      <a:endParaRPr lang="en-US">
                        <a:effectLst/>
                      </a:endParaRPr>
                    </a:p>
                  </a:txBody>
                  <a:tcPr marL="12700" marR="12700" marT="12700" marB="12700">
                    <a:lnL>
                      <a:noFill/>
                    </a:lnL>
                    <a:lnR>
                      <a:noFill/>
                    </a:lnR>
                    <a:lnT>
                      <a:noFill/>
                    </a:lnT>
                    <a:lnB>
                      <a:noFill/>
                    </a:lnB>
                    <a:solidFill>
                      <a:srgbClr val="DCFFDC"/>
                    </a:solidFill>
                  </a:tcPr>
                </a:tc>
                <a:tc>
                  <a:txBody>
                    <a:bodyPr/>
                    <a:lstStyle/>
                    <a:p>
                      <a:pPr fontAlgn="t"/>
                      <a:r>
                        <a:rPr lang="en-US" dirty="0">
                          <a:effectLst/>
                        </a:rPr>
                        <a:t>Can't be seen and accessed from outside</a:t>
                      </a:r>
                    </a:p>
                  </a:txBody>
                  <a:tcPr marL="12700" marR="12700" marT="12700" marB="12700">
                    <a:lnL>
                      <a:noFill/>
                    </a:lnL>
                    <a:lnR>
                      <a:noFill/>
                    </a:lnR>
                    <a:lnT>
                      <a:noFill/>
                    </a:lnT>
                    <a:lnB>
                      <a:noFill/>
                    </a:lnB>
                    <a:solidFill>
                      <a:srgbClr val="DCFFDC"/>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023734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719089"/>
            <a:ext cx="11355761" cy="525970"/>
          </a:xfrm>
        </p:spPr>
        <p:txBody>
          <a:bodyPr/>
          <a:lstStyle/>
          <a:p>
            <a:r>
              <a:rPr lang="en-US" dirty="0"/>
              <a:t>Encapsulation and access to properties</a:t>
            </a:r>
            <a:endParaRPr lang="uk-UA" dirty="0"/>
          </a:p>
        </p:txBody>
      </p:sp>
      <p:sp>
        <p:nvSpPr>
          <p:cNvPr id="3" name="Content Placeholder 2"/>
          <p:cNvSpPr>
            <a:spLocks noGrp="1"/>
          </p:cNvSpPr>
          <p:nvPr>
            <p:ph sz="half" idx="10"/>
          </p:nvPr>
        </p:nvSpPr>
        <p:spPr>
          <a:xfrm>
            <a:off x="412200" y="1639855"/>
            <a:ext cx="11352277" cy="4351338"/>
          </a:xfrm>
        </p:spPr>
        <p:txBody>
          <a:bodyPr>
            <a:normAutofit/>
          </a:bodyPr>
          <a:lstStyle/>
          <a:p>
            <a:r>
              <a:rPr lang="en-US" dirty="0"/>
              <a:t>Access to the attribute can be either </a:t>
            </a:r>
            <a:r>
              <a:rPr lang="en-US" b="1" dirty="0"/>
              <a:t>direct</a:t>
            </a:r>
            <a:r>
              <a:rPr lang="en-US" dirty="0"/>
              <a:t>:</a:t>
            </a:r>
          </a:p>
          <a:p>
            <a:endParaRPr lang="en-US" dirty="0"/>
          </a:p>
          <a:p>
            <a:endParaRPr lang="en-US" dirty="0"/>
          </a:p>
          <a:p>
            <a:endParaRPr lang="en-US" dirty="0"/>
          </a:p>
          <a:p>
            <a:endParaRPr lang="en-US" dirty="0"/>
          </a:p>
          <a:p>
            <a:endParaRPr lang="en-US" dirty="0"/>
          </a:p>
          <a:p>
            <a:r>
              <a:rPr lang="en-US" dirty="0" smtClean="0"/>
              <a:t>…</a:t>
            </a:r>
            <a:r>
              <a:rPr lang="en-US" dirty="0"/>
              <a:t>Or using the properties with the specified methods for </a:t>
            </a:r>
            <a:r>
              <a:rPr lang="en-US" b="1" dirty="0"/>
              <a:t>getting</a:t>
            </a:r>
            <a:r>
              <a:rPr lang="en-US" dirty="0"/>
              <a:t>, </a:t>
            </a:r>
            <a:r>
              <a:rPr lang="en-US" b="1" dirty="0"/>
              <a:t>setting</a:t>
            </a:r>
            <a:r>
              <a:rPr lang="en-US" dirty="0"/>
              <a:t> and </a:t>
            </a:r>
            <a:r>
              <a:rPr lang="en-US" b="1" dirty="0"/>
              <a:t>removing</a:t>
            </a:r>
            <a:r>
              <a:rPr lang="en-US" dirty="0"/>
              <a:t> an attribute:</a:t>
            </a:r>
          </a:p>
          <a:p>
            <a:endParaRPr lang="uk-UA" dirty="0"/>
          </a:p>
        </p:txBody>
      </p:sp>
      <p:sp>
        <p:nvSpPr>
          <p:cNvPr id="4" name="Text Box 5"/>
          <p:cNvSpPr txBox="1">
            <a:spLocks noChangeArrowheads="1"/>
          </p:cNvSpPr>
          <p:nvPr/>
        </p:nvSpPr>
        <p:spPr bwMode="auto">
          <a:xfrm>
            <a:off x="2238496" y="2271034"/>
            <a:ext cx="7696200" cy="2238375"/>
          </a:xfrm>
          <a:prstGeom prst="rect">
            <a:avLst/>
          </a:prstGeom>
          <a:solidFill>
            <a:schemeClr val="bg2">
              <a:alpha val="50195"/>
            </a:schemeClr>
          </a:solidFill>
          <a:ln w="9525">
            <a:solidFill>
              <a:srgbClr val="0070C0"/>
            </a:solidFill>
            <a:prstDash val="solid"/>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b="1" dirty="0"/>
              <a:t>&gt;&gt;&gt; class A(object):</a:t>
            </a:r>
          </a:p>
          <a:p>
            <a:pPr lvl="1" eaLnBrk="1" hangingPunct="1"/>
            <a:r>
              <a:rPr lang="en-US" altLang="uk-UA" b="1" dirty="0"/>
              <a:t>...     </a:t>
            </a:r>
            <a:r>
              <a:rPr lang="en-US" altLang="uk-UA" b="1" dirty="0" err="1"/>
              <a:t>def</a:t>
            </a:r>
            <a:r>
              <a:rPr lang="en-US" altLang="uk-UA" b="1" dirty="0"/>
              <a:t> __</a:t>
            </a:r>
            <a:r>
              <a:rPr lang="en-US" altLang="uk-UA" b="1" dirty="0" err="1"/>
              <a:t>init</a:t>
            </a:r>
            <a:r>
              <a:rPr lang="en-US" altLang="uk-UA" b="1" dirty="0"/>
              <a:t>__(self, x):</a:t>
            </a:r>
          </a:p>
          <a:p>
            <a:pPr lvl="1" eaLnBrk="1" hangingPunct="1"/>
            <a:r>
              <a:rPr lang="en-US" altLang="uk-UA" b="1" dirty="0"/>
              <a:t>...       # attribute gets the value in the constructor</a:t>
            </a:r>
          </a:p>
          <a:p>
            <a:pPr lvl="1" eaLnBrk="1" hangingPunct="1"/>
            <a:r>
              <a:rPr lang="en-US" altLang="uk-UA" b="1" dirty="0"/>
              <a:t>...       </a:t>
            </a:r>
            <a:r>
              <a:rPr lang="en-US" altLang="uk-UA" b="1" dirty="0" err="1"/>
              <a:t>self.x</a:t>
            </a:r>
            <a:r>
              <a:rPr lang="en-US" altLang="uk-UA" b="1" dirty="0"/>
              <a:t> = x</a:t>
            </a:r>
          </a:p>
          <a:p>
            <a:pPr lvl="1" eaLnBrk="1" hangingPunct="1"/>
            <a:r>
              <a:rPr lang="en-US" altLang="uk-UA" b="1" dirty="0"/>
              <a:t>...</a:t>
            </a:r>
          </a:p>
          <a:p>
            <a:pPr lvl="1" eaLnBrk="1" hangingPunct="1"/>
            <a:r>
              <a:rPr lang="en-US" altLang="uk-UA" b="1" dirty="0"/>
              <a:t>&gt;&gt;&gt; a = A(5)</a:t>
            </a:r>
          </a:p>
          <a:p>
            <a:pPr lvl="1" eaLnBrk="1" hangingPunct="1"/>
            <a:r>
              <a:rPr lang="en-US" altLang="uk-UA" b="1" dirty="0"/>
              <a:t>&gt;&gt;&gt; </a:t>
            </a:r>
            <a:r>
              <a:rPr lang="en-US" altLang="uk-UA" b="1" dirty="0" smtClean="0"/>
              <a:t>print</a:t>
            </a:r>
            <a:r>
              <a:rPr lang="uk-UA" altLang="uk-UA" b="1" dirty="0" smtClean="0"/>
              <a:t>(</a:t>
            </a:r>
            <a:r>
              <a:rPr lang="en-US" altLang="uk-UA" b="1" dirty="0" err="1" smtClean="0"/>
              <a:t>a.x</a:t>
            </a:r>
            <a:r>
              <a:rPr lang="uk-UA" altLang="uk-UA" b="1" dirty="0" smtClean="0"/>
              <a:t>)</a:t>
            </a:r>
            <a:endParaRPr lang="en-US" altLang="uk-UA" b="1" dirty="0"/>
          </a:p>
          <a:p>
            <a:pPr lvl="1" eaLnBrk="1" hangingPunct="1"/>
            <a:r>
              <a:rPr lang="en-US" altLang="uk-UA" b="1" dirty="0"/>
              <a:t>5</a:t>
            </a:r>
          </a:p>
        </p:txBody>
      </p:sp>
    </p:spTree>
    <p:extLst>
      <p:ext uri="{BB962C8B-B14F-4D97-AF65-F5344CB8AC3E}">
        <p14:creationId xmlns:p14="http://schemas.microsoft.com/office/powerpoint/2010/main" val="10752156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631" y="446679"/>
            <a:ext cx="11355761" cy="525970"/>
          </a:xfrm>
        </p:spPr>
        <p:txBody>
          <a:bodyPr/>
          <a:lstStyle/>
          <a:p>
            <a:r>
              <a:rPr lang="en-US" dirty="0" smtClean="0"/>
              <a:t>Encapsulation: </a:t>
            </a:r>
            <a:r>
              <a:rPr lang="en-US" b="1" dirty="0" smtClean="0"/>
              <a:t>property</a:t>
            </a:r>
            <a:endParaRPr lang="uk-UA" b="1" dirty="0"/>
          </a:p>
        </p:txBody>
      </p:sp>
      <p:sp>
        <p:nvSpPr>
          <p:cNvPr id="3" name="Content Placeholder 2"/>
          <p:cNvSpPr>
            <a:spLocks noGrp="1"/>
          </p:cNvSpPr>
          <p:nvPr>
            <p:ph sz="half" idx="10"/>
          </p:nvPr>
        </p:nvSpPr>
        <p:spPr>
          <a:xfrm>
            <a:off x="309330" y="1267779"/>
            <a:ext cx="4024676" cy="4697570"/>
          </a:xfrm>
        </p:spPr>
        <p:txBody>
          <a:bodyPr>
            <a:normAutofit fontScale="92500" lnSpcReduction="20000"/>
          </a:bodyPr>
          <a:lstStyle/>
          <a:p>
            <a:pPr marL="0" indent="0">
              <a:buNone/>
            </a:pPr>
            <a:r>
              <a:rPr lang="en-US" dirty="0" smtClean="0"/>
              <a:t>We can use </a:t>
            </a:r>
            <a:r>
              <a:rPr lang="en-US" b="1" dirty="0" smtClean="0"/>
              <a:t>properties</a:t>
            </a:r>
            <a:r>
              <a:rPr lang="en-US" dirty="0" smtClean="0"/>
              <a:t> </a:t>
            </a:r>
            <a:r>
              <a:rPr lang="en-US" dirty="0"/>
              <a:t>with the specified methods for getting, setting and removing an </a:t>
            </a:r>
            <a:r>
              <a:rPr lang="en-US" dirty="0" smtClean="0"/>
              <a:t>attribute</a:t>
            </a:r>
          </a:p>
          <a:p>
            <a:pPr marL="0" indent="0">
              <a:buNone/>
            </a:pPr>
            <a:r>
              <a:rPr lang="en-US" b="1" dirty="0" smtClean="0"/>
              <a:t>attribute </a:t>
            </a:r>
            <a:r>
              <a:rPr lang="en-US" b="1" dirty="0"/>
              <a:t>= property(get, set, del, doc</a:t>
            </a:r>
            <a:r>
              <a:rPr lang="en-US" b="1" dirty="0" smtClean="0"/>
              <a:t>)</a:t>
            </a:r>
            <a:endParaRPr lang="en-US" b="1" dirty="0"/>
          </a:p>
          <a:p>
            <a:pPr marL="0" indent="0">
              <a:buNone/>
            </a:pPr>
            <a:endParaRPr lang="en-US" dirty="0" smtClean="0"/>
          </a:p>
          <a:p>
            <a:pPr marL="0" indent="0">
              <a:buNone/>
            </a:pPr>
            <a:r>
              <a:rPr lang="en-US" dirty="0" smtClean="0"/>
              <a:t>Alternatively</a:t>
            </a:r>
            <a:r>
              <a:rPr lang="en-US" dirty="0"/>
              <a:t>, we could have used a different syntax </a:t>
            </a:r>
            <a:r>
              <a:rPr lang="en-US" dirty="0" smtClean="0"/>
              <a:t>with </a:t>
            </a:r>
            <a:r>
              <a:rPr lang="en-US" b="1" dirty="0" smtClean="0"/>
              <a:t>@</a:t>
            </a:r>
            <a:r>
              <a:rPr lang="en-US" b="1" dirty="0"/>
              <a:t>property, @</a:t>
            </a:r>
            <a:r>
              <a:rPr lang="en-US" b="1" dirty="0" err="1" smtClean="0"/>
              <a:t>my_attr.setter</a:t>
            </a:r>
            <a:r>
              <a:rPr lang="en-US" b="1" dirty="0" smtClean="0"/>
              <a:t>,  …</a:t>
            </a:r>
          </a:p>
          <a:p>
            <a:pPr marL="0" indent="0">
              <a:buNone/>
            </a:pPr>
            <a:r>
              <a:rPr lang="en-US" dirty="0" smtClean="0"/>
              <a:t>decorators </a:t>
            </a:r>
            <a:r>
              <a:rPr lang="en-US" dirty="0"/>
              <a:t>to define the property.</a:t>
            </a:r>
            <a:endParaRPr lang="en-US" b="1" dirty="0"/>
          </a:p>
          <a:p>
            <a:endParaRPr lang="uk-UA" dirty="0"/>
          </a:p>
        </p:txBody>
      </p:sp>
      <p:sp>
        <p:nvSpPr>
          <p:cNvPr id="6" name="Rectangle 5"/>
          <p:cNvSpPr/>
          <p:nvPr/>
        </p:nvSpPr>
        <p:spPr>
          <a:xfrm>
            <a:off x="4405531" y="1068342"/>
            <a:ext cx="3985604" cy="4801314"/>
          </a:xfrm>
          <a:prstGeom prst="rect">
            <a:avLst/>
          </a:prstGeom>
          <a:solidFill>
            <a:schemeClr val="bg2"/>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class P:</a:t>
            </a:r>
          </a:p>
          <a:p>
            <a:endParaRPr lang="en-US" dirty="0"/>
          </a:p>
          <a:p>
            <a:r>
              <a:rPr lang="en-US" dirty="0"/>
              <a:t>    </a:t>
            </a:r>
            <a:r>
              <a:rPr lang="en-US" dirty="0" err="1"/>
              <a:t>def</a:t>
            </a:r>
            <a:r>
              <a:rPr lang="en-US" dirty="0"/>
              <a:t> __</a:t>
            </a:r>
            <a:r>
              <a:rPr lang="en-US" dirty="0" err="1"/>
              <a:t>init</a:t>
            </a:r>
            <a:r>
              <a:rPr lang="en-US" dirty="0"/>
              <a:t>__(</a:t>
            </a:r>
            <a:r>
              <a:rPr lang="en-US" dirty="0" err="1"/>
              <a:t>self,x</a:t>
            </a:r>
            <a:r>
              <a:rPr lang="en-US" dirty="0"/>
              <a:t>):</a:t>
            </a:r>
          </a:p>
          <a:p>
            <a:r>
              <a:rPr lang="en-US" dirty="0"/>
              <a:t>        self.__</a:t>
            </a:r>
            <a:r>
              <a:rPr lang="en-US" dirty="0" err="1"/>
              <a:t>set_x</a:t>
            </a:r>
            <a:r>
              <a:rPr lang="en-US" dirty="0"/>
              <a:t>(x)</a:t>
            </a:r>
          </a:p>
          <a:p>
            <a:endParaRPr lang="en-US" dirty="0"/>
          </a:p>
          <a:p>
            <a:r>
              <a:rPr lang="en-US" dirty="0"/>
              <a:t>    </a:t>
            </a:r>
            <a:r>
              <a:rPr lang="en-US" dirty="0" err="1"/>
              <a:t>def</a:t>
            </a:r>
            <a:r>
              <a:rPr lang="en-US" dirty="0"/>
              <a:t> __</a:t>
            </a:r>
            <a:r>
              <a:rPr lang="en-US" dirty="0" err="1"/>
              <a:t>get_x</a:t>
            </a:r>
            <a:r>
              <a:rPr lang="en-US" dirty="0"/>
              <a:t>(self):</a:t>
            </a:r>
          </a:p>
          <a:p>
            <a:r>
              <a:rPr lang="en-US" dirty="0"/>
              <a:t>        return </a:t>
            </a:r>
            <a:r>
              <a:rPr lang="en-US" dirty="0" err="1"/>
              <a:t>self.__x</a:t>
            </a:r>
            <a:endParaRPr lang="en-US" dirty="0"/>
          </a:p>
          <a:p>
            <a:endParaRPr lang="en-US" dirty="0"/>
          </a:p>
          <a:p>
            <a:r>
              <a:rPr lang="en-US" dirty="0"/>
              <a:t>    </a:t>
            </a:r>
            <a:r>
              <a:rPr lang="en-US" dirty="0" err="1"/>
              <a:t>def</a:t>
            </a:r>
            <a:r>
              <a:rPr lang="en-US" dirty="0"/>
              <a:t> __</a:t>
            </a:r>
            <a:r>
              <a:rPr lang="en-US" dirty="0" err="1"/>
              <a:t>set_x</a:t>
            </a:r>
            <a:r>
              <a:rPr lang="en-US" dirty="0"/>
              <a:t>(self, x):</a:t>
            </a:r>
          </a:p>
          <a:p>
            <a:r>
              <a:rPr lang="en-US" dirty="0"/>
              <a:t>        if x &lt; 0:</a:t>
            </a:r>
          </a:p>
          <a:p>
            <a:r>
              <a:rPr lang="en-US" dirty="0"/>
              <a:t>            </a:t>
            </a:r>
            <a:r>
              <a:rPr lang="en-US" dirty="0" err="1"/>
              <a:t>self.__x</a:t>
            </a:r>
            <a:r>
              <a:rPr lang="en-US" dirty="0"/>
              <a:t> = 0</a:t>
            </a:r>
          </a:p>
          <a:p>
            <a:r>
              <a:rPr lang="en-US" dirty="0"/>
              <a:t>        </a:t>
            </a:r>
            <a:r>
              <a:rPr lang="en-US" dirty="0" err="1"/>
              <a:t>elif</a:t>
            </a:r>
            <a:r>
              <a:rPr lang="en-US" dirty="0"/>
              <a:t> x &gt; 1000:</a:t>
            </a:r>
          </a:p>
          <a:p>
            <a:r>
              <a:rPr lang="en-US" dirty="0"/>
              <a:t>            </a:t>
            </a:r>
            <a:r>
              <a:rPr lang="en-US" dirty="0" err="1"/>
              <a:t>self.__x</a:t>
            </a:r>
            <a:r>
              <a:rPr lang="en-US" dirty="0"/>
              <a:t> = 1000</a:t>
            </a:r>
          </a:p>
          <a:p>
            <a:r>
              <a:rPr lang="en-US" dirty="0"/>
              <a:t>        else:</a:t>
            </a:r>
          </a:p>
          <a:p>
            <a:r>
              <a:rPr lang="en-US" dirty="0"/>
              <a:t>            </a:t>
            </a:r>
            <a:r>
              <a:rPr lang="en-US" dirty="0" err="1"/>
              <a:t>self.__x</a:t>
            </a:r>
            <a:r>
              <a:rPr lang="en-US" dirty="0"/>
              <a:t> = x</a:t>
            </a:r>
          </a:p>
          <a:p>
            <a:endParaRPr lang="en-US" dirty="0"/>
          </a:p>
          <a:p>
            <a:r>
              <a:rPr lang="en-US" dirty="0"/>
              <a:t>    x = property(__</a:t>
            </a:r>
            <a:r>
              <a:rPr lang="en-US" dirty="0" err="1"/>
              <a:t>get_x</a:t>
            </a:r>
            <a:r>
              <a:rPr lang="en-US" dirty="0"/>
              <a:t>, __</a:t>
            </a:r>
            <a:r>
              <a:rPr lang="en-US" dirty="0" err="1"/>
              <a:t>set_x</a:t>
            </a:r>
            <a:r>
              <a:rPr lang="en-US" dirty="0"/>
              <a:t>)</a:t>
            </a:r>
            <a:endParaRPr lang="uk-UA" dirty="0"/>
          </a:p>
        </p:txBody>
      </p:sp>
      <p:sp>
        <p:nvSpPr>
          <p:cNvPr id="7" name="Rectangle 6"/>
          <p:cNvSpPr/>
          <p:nvPr/>
        </p:nvSpPr>
        <p:spPr>
          <a:xfrm>
            <a:off x="8462660" y="1068342"/>
            <a:ext cx="3331924" cy="4801314"/>
          </a:xfrm>
          <a:prstGeom prst="rect">
            <a:avLst/>
          </a:prstGeom>
          <a:solidFill>
            <a:schemeClr val="bg2"/>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class P:</a:t>
            </a:r>
          </a:p>
          <a:p>
            <a:endParaRPr lang="en-US" dirty="0"/>
          </a:p>
          <a:p>
            <a:r>
              <a:rPr lang="en-US" dirty="0"/>
              <a:t>    </a:t>
            </a:r>
            <a:r>
              <a:rPr lang="en-US" dirty="0" err="1"/>
              <a:t>def</a:t>
            </a:r>
            <a:r>
              <a:rPr lang="en-US" dirty="0"/>
              <a:t> __</a:t>
            </a:r>
            <a:r>
              <a:rPr lang="en-US" dirty="0" err="1"/>
              <a:t>init</a:t>
            </a:r>
            <a:r>
              <a:rPr lang="en-US" dirty="0"/>
              <a:t>__(</a:t>
            </a:r>
            <a:r>
              <a:rPr lang="en-US" dirty="0" err="1"/>
              <a:t>self,x</a:t>
            </a:r>
            <a:r>
              <a:rPr lang="en-US" dirty="0"/>
              <a:t>):</a:t>
            </a:r>
          </a:p>
          <a:p>
            <a:r>
              <a:rPr lang="en-US" dirty="0"/>
              <a:t>        </a:t>
            </a:r>
            <a:r>
              <a:rPr lang="en-US" dirty="0" err="1"/>
              <a:t>self.x</a:t>
            </a:r>
            <a:r>
              <a:rPr lang="en-US" dirty="0"/>
              <a:t> = x</a:t>
            </a:r>
          </a:p>
          <a:p>
            <a:endParaRPr lang="en-US" dirty="0"/>
          </a:p>
          <a:p>
            <a:r>
              <a:rPr lang="en-US" dirty="0"/>
              <a:t>    @property</a:t>
            </a:r>
          </a:p>
          <a:p>
            <a:r>
              <a:rPr lang="en-US" dirty="0"/>
              <a:t>    </a:t>
            </a:r>
            <a:r>
              <a:rPr lang="en-US" dirty="0" err="1"/>
              <a:t>def</a:t>
            </a:r>
            <a:r>
              <a:rPr lang="en-US" dirty="0"/>
              <a:t> x(self):</a:t>
            </a:r>
          </a:p>
          <a:p>
            <a:r>
              <a:rPr lang="en-US" dirty="0"/>
              <a:t>        return </a:t>
            </a:r>
            <a:r>
              <a:rPr lang="en-US" dirty="0" err="1"/>
              <a:t>self.__x</a:t>
            </a:r>
            <a:endParaRPr lang="en-US" dirty="0"/>
          </a:p>
          <a:p>
            <a:endParaRPr lang="en-US" dirty="0"/>
          </a:p>
          <a:p>
            <a:r>
              <a:rPr lang="en-US" dirty="0"/>
              <a:t>    @</a:t>
            </a:r>
            <a:r>
              <a:rPr lang="en-US" dirty="0" err="1"/>
              <a:t>x.setter</a:t>
            </a:r>
            <a:endParaRPr lang="en-US" dirty="0"/>
          </a:p>
          <a:p>
            <a:r>
              <a:rPr lang="en-US" dirty="0"/>
              <a:t>    </a:t>
            </a:r>
            <a:r>
              <a:rPr lang="en-US" dirty="0" err="1"/>
              <a:t>def</a:t>
            </a:r>
            <a:r>
              <a:rPr lang="en-US" dirty="0"/>
              <a:t> x(self, x):</a:t>
            </a:r>
          </a:p>
          <a:p>
            <a:r>
              <a:rPr lang="en-US" dirty="0"/>
              <a:t>        if x &lt; 0:</a:t>
            </a:r>
          </a:p>
          <a:p>
            <a:r>
              <a:rPr lang="en-US" dirty="0"/>
              <a:t>            </a:t>
            </a:r>
            <a:r>
              <a:rPr lang="en-US" dirty="0" err="1"/>
              <a:t>self.__x</a:t>
            </a:r>
            <a:r>
              <a:rPr lang="en-US" dirty="0"/>
              <a:t> = 0</a:t>
            </a:r>
          </a:p>
          <a:p>
            <a:r>
              <a:rPr lang="en-US" dirty="0"/>
              <a:t>        </a:t>
            </a:r>
            <a:r>
              <a:rPr lang="en-US" dirty="0" err="1"/>
              <a:t>elif</a:t>
            </a:r>
            <a:r>
              <a:rPr lang="en-US" dirty="0"/>
              <a:t> x &gt; 1000:</a:t>
            </a:r>
          </a:p>
          <a:p>
            <a:r>
              <a:rPr lang="en-US" dirty="0"/>
              <a:t>            </a:t>
            </a:r>
            <a:r>
              <a:rPr lang="en-US" dirty="0" err="1"/>
              <a:t>self.__x</a:t>
            </a:r>
            <a:r>
              <a:rPr lang="en-US" dirty="0"/>
              <a:t> = 1000</a:t>
            </a:r>
          </a:p>
          <a:p>
            <a:r>
              <a:rPr lang="en-US" dirty="0"/>
              <a:t>        else:</a:t>
            </a:r>
          </a:p>
          <a:p>
            <a:r>
              <a:rPr lang="en-US" dirty="0"/>
              <a:t>            </a:t>
            </a:r>
            <a:r>
              <a:rPr lang="en-US" dirty="0" err="1"/>
              <a:t>self.__x</a:t>
            </a:r>
            <a:r>
              <a:rPr lang="en-US" dirty="0"/>
              <a:t> = x</a:t>
            </a:r>
            <a:endParaRPr lang="uk-UA" dirty="0"/>
          </a:p>
        </p:txBody>
      </p:sp>
    </p:spTree>
    <p:extLst>
      <p:ext uri="{BB962C8B-B14F-4D97-AF65-F5344CB8AC3E}">
        <p14:creationId xmlns:p14="http://schemas.microsoft.com/office/powerpoint/2010/main" val="9674301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1" y="542371"/>
            <a:ext cx="11355761" cy="525970"/>
          </a:xfrm>
        </p:spPr>
        <p:txBody>
          <a:bodyPr/>
          <a:lstStyle/>
          <a:p>
            <a:r>
              <a:rPr lang="en-US" dirty="0" smtClean="0"/>
              <a:t>Encapsulation: </a:t>
            </a:r>
            <a:r>
              <a:rPr lang="en-US" sz="3600" b="1" dirty="0"/>
              <a:t>__</a:t>
            </a:r>
            <a:r>
              <a:rPr lang="en-US" sz="3600" b="1" dirty="0" err="1"/>
              <a:t>getattribute</a:t>
            </a:r>
            <a:r>
              <a:rPr lang="en-US" sz="3600" b="1" dirty="0"/>
              <a:t>__()</a:t>
            </a:r>
            <a:endParaRPr lang="uk-UA" dirty="0"/>
          </a:p>
        </p:txBody>
      </p:sp>
      <p:sp>
        <p:nvSpPr>
          <p:cNvPr id="3" name="Content Placeholder 2"/>
          <p:cNvSpPr>
            <a:spLocks noGrp="1"/>
          </p:cNvSpPr>
          <p:nvPr>
            <p:ph sz="half" idx="10"/>
          </p:nvPr>
        </p:nvSpPr>
        <p:spPr>
          <a:xfrm>
            <a:off x="252712" y="1449860"/>
            <a:ext cx="6914430" cy="4574695"/>
          </a:xfrm>
        </p:spPr>
        <p:txBody>
          <a:bodyPr>
            <a:normAutofit fontScale="62500" lnSpcReduction="20000"/>
          </a:bodyPr>
          <a:lstStyle/>
          <a:p>
            <a:pPr marL="0" indent="0">
              <a:buNone/>
            </a:pPr>
            <a:r>
              <a:rPr lang="en-US" sz="2400" dirty="0"/>
              <a:t>There are two ways to centrally control access to attributes</a:t>
            </a:r>
            <a:r>
              <a:rPr lang="en-US" sz="2400" dirty="0" smtClean="0"/>
              <a:t>.</a:t>
            </a:r>
          </a:p>
          <a:p>
            <a:pPr marL="0" indent="0">
              <a:buNone/>
            </a:pPr>
            <a:endParaRPr lang="en-US" sz="2400" dirty="0" smtClean="0"/>
          </a:p>
          <a:p>
            <a:r>
              <a:rPr lang="en-US" sz="2400" dirty="0" smtClean="0"/>
              <a:t>The </a:t>
            </a:r>
            <a:r>
              <a:rPr lang="en-US" sz="2400" dirty="0"/>
              <a:t>first is based on method overloading </a:t>
            </a:r>
            <a:endParaRPr lang="en-US" sz="2400" dirty="0" smtClean="0"/>
          </a:p>
          <a:p>
            <a:pPr marL="0" indent="0">
              <a:buNone/>
            </a:pPr>
            <a:r>
              <a:rPr lang="en-US" sz="2400" b="1" dirty="0" smtClean="0"/>
              <a:t>__</a:t>
            </a:r>
            <a:r>
              <a:rPr lang="en-US" sz="2400" b="1" dirty="0" err="1"/>
              <a:t>getattr</a:t>
            </a:r>
            <a:r>
              <a:rPr lang="en-US" sz="2400" b="1" dirty="0"/>
              <a:t>__()</a:t>
            </a:r>
            <a:r>
              <a:rPr lang="en-US" sz="2400" dirty="0"/>
              <a:t>, </a:t>
            </a:r>
            <a:endParaRPr lang="en-US" sz="2400" dirty="0" smtClean="0"/>
          </a:p>
          <a:p>
            <a:pPr marL="0" indent="0">
              <a:buNone/>
            </a:pPr>
            <a:r>
              <a:rPr lang="en-US" sz="2400" b="1" dirty="0" smtClean="0"/>
              <a:t>__</a:t>
            </a:r>
            <a:r>
              <a:rPr lang="en-US" sz="2400" b="1" dirty="0" err="1"/>
              <a:t>setattr</a:t>
            </a:r>
            <a:r>
              <a:rPr lang="en-US" sz="2400" b="1" dirty="0"/>
              <a:t>__()</a:t>
            </a:r>
            <a:r>
              <a:rPr lang="en-US" sz="2400" dirty="0"/>
              <a:t>, </a:t>
            </a:r>
            <a:endParaRPr lang="en-US" sz="2400" dirty="0" smtClean="0"/>
          </a:p>
          <a:p>
            <a:pPr marL="0" indent="0">
              <a:buNone/>
            </a:pPr>
            <a:r>
              <a:rPr lang="en-US" sz="2400" b="1" dirty="0" smtClean="0"/>
              <a:t>__</a:t>
            </a:r>
            <a:r>
              <a:rPr lang="en-US" sz="2400" b="1" dirty="0" err="1"/>
              <a:t>delattr</a:t>
            </a:r>
            <a:r>
              <a:rPr lang="en-US" sz="2400" b="1" dirty="0" smtClean="0"/>
              <a:t>__()</a:t>
            </a:r>
            <a:r>
              <a:rPr lang="en-US" sz="2400" dirty="0" smtClean="0"/>
              <a:t>.</a:t>
            </a:r>
          </a:p>
          <a:p>
            <a:endParaRPr lang="en-US" sz="2400" dirty="0" smtClean="0"/>
          </a:p>
          <a:p>
            <a:r>
              <a:rPr lang="en-US" sz="2400" dirty="0" smtClean="0"/>
              <a:t>The </a:t>
            </a:r>
            <a:r>
              <a:rPr lang="en-US" sz="2400" dirty="0"/>
              <a:t>second - the method </a:t>
            </a:r>
            <a:endParaRPr lang="en-US" sz="2400" dirty="0" smtClean="0"/>
          </a:p>
          <a:p>
            <a:pPr marL="0" indent="0">
              <a:buNone/>
            </a:pPr>
            <a:r>
              <a:rPr lang="en-US" sz="2400" b="1" dirty="0" smtClean="0"/>
              <a:t>__</a:t>
            </a:r>
            <a:r>
              <a:rPr lang="en-US" sz="2400" b="1" dirty="0" err="1"/>
              <a:t>getattribute</a:t>
            </a:r>
            <a:r>
              <a:rPr lang="en-US" sz="2400" b="1" dirty="0" smtClean="0"/>
              <a:t>__()</a:t>
            </a:r>
            <a:r>
              <a:rPr lang="en-US" sz="2400" dirty="0" smtClean="0"/>
              <a:t>. </a:t>
            </a:r>
          </a:p>
          <a:p>
            <a:pPr marL="0" indent="0">
              <a:buNone/>
            </a:pPr>
            <a:r>
              <a:rPr lang="en-US" sz="2400" dirty="0" smtClean="0"/>
              <a:t>This </a:t>
            </a:r>
            <a:r>
              <a:rPr lang="en-US" sz="2400" dirty="0"/>
              <a:t>method helps to manage reading of the existing attributes</a:t>
            </a:r>
            <a:r>
              <a:rPr lang="en-US" sz="2400" dirty="0" smtClean="0"/>
              <a:t>.</a:t>
            </a:r>
          </a:p>
          <a:p>
            <a:pPr marL="0" indent="0">
              <a:buNone/>
            </a:pPr>
            <a:endParaRPr lang="en-US" sz="2400" dirty="0"/>
          </a:p>
          <a:p>
            <a:pPr marL="0" indent="0">
              <a:buNone/>
            </a:pPr>
            <a:r>
              <a:rPr lang="en-US" sz="2400" dirty="0"/>
              <a:t>These methods allow you to organize a fully dynamic access to the attributes of the object or that is used very often, and imitation of non-existent attributes</a:t>
            </a:r>
            <a:r>
              <a:rPr lang="en-US" sz="2400" dirty="0" smtClean="0"/>
              <a:t>.</a:t>
            </a:r>
          </a:p>
          <a:p>
            <a:pPr marL="0" indent="0">
              <a:buNone/>
            </a:pPr>
            <a:endParaRPr lang="en-US" sz="2400" dirty="0"/>
          </a:p>
          <a:p>
            <a:pPr marL="0" indent="0">
              <a:buNone/>
            </a:pPr>
            <a:r>
              <a:rPr lang="en-US" sz="2400" dirty="0" smtClean="0"/>
              <a:t> </a:t>
            </a:r>
            <a:r>
              <a:rPr lang="en-US" sz="2400" dirty="0"/>
              <a:t>__</a:t>
            </a:r>
            <a:r>
              <a:rPr lang="en-US" sz="2400" dirty="0" err="1"/>
              <a:t>getattribute</a:t>
            </a:r>
            <a:r>
              <a:rPr lang="en-US" sz="2400" dirty="0"/>
              <a:t>__ is the mechanism by which property (and other descriptor objects) do their work.</a:t>
            </a:r>
            <a:endParaRPr lang="en-US" sz="2400" dirty="0" smtClean="0"/>
          </a:p>
          <a:p>
            <a:pPr marL="0" indent="0">
              <a:buNone/>
            </a:pPr>
            <a:endParaRPr lang="en-US" sz="2400" dirty="0"/>
          </a:p>
          <a:p>
            <a:pPr marL="0" indent="0">
              <a:buNone/>
            </a:pPr>
            <a:endParaRPr lang="en-US" sz="2400" dirty="0"/>
          </a:p>
        </p:txBody>
      </p:sp>
      <p:pic>
        <p:nvPicPr>
          <p:cNvPr id="4" name="Picture 3"/>
          <p:cNvPicPr>
            <a:picLocks noChangeAspect="1"/>
          </p:cNvPicPr>
          <p:nvPr/>
        </p:nvPicPr>
        <p:blipFill>
          <a:blip r:embed="rId3"/>
          <a:stretch>
            <a:fillRect/>
          </a:stretch>
        </p:blipFill>
        <p:spPr>
          <a:xfrm>
            <a:off x="6763106" y="1579603"/>
            <a:ext cx="4858933" cy="3517697"/>
          </a:xfrm>
          <a:prstGeom prst="rect">
            <a:avLst/>
          </a:prstGeom>
          <a:solidFill>
            <a:schemeClr val="bg2">
              <a:lumMod val="95000"/>
            </a:schemeClr>
          </a:solidFill>
          <a:ln>
            <a:solidFill>
              <a:srgbClr val="0070C0"/>
            </a:solidFill>
          </a:ln>
        </p:spPr>
      </p:pic>
    </p:spTree>
    <p:extLst>
      <p:ext uri="{BB962C8B-B14F-4D97-AF65-F5344CB8AC3E}">
        <p14:creationId xmlns:p14="http://schemas.microsoft.com/office/powerpoint/2010/main" val="26890205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uk-UA"/>
          </a:p>
        </p:txBody>
      </p:sp>
      <p:sp>
        <p:nvSpPr>
          <p:cNvPr id="4" name="Title 3"/>
          <p:cNvSpPr>
            <a:spLocks noGrp="1"/>
          </p:cNvSpPr>
          <p:nvPr>
            <p:ph type="ctrTitle"/>
          </p:nvPr>
        </p:nvSpPr>
        <p:spPr/>
        <p:txBody>
          <a:bodyPr>
            <a:normAutofit fontScale="90000"/>
          </a:bodyPr>
          <a:lstStyle/>
          <a:p>
            <a:r>
              <a:rPr lang="en-US" dirty="0"/>
              <a:t>Polymorphism</a:t>
            </a:r>
            <a:endParaRPr lang="uk-UA" dirty="0"/>
          </a:p>
        </p:txBody>
      </p:sp>
    </p:spTree>
    <p:extLst>
      <p:ext uri="{BB962C8B-B14F-4D97-AF65-F5344CB8AC3E}">
        <p14:creationId xmlns:p14="http://schemas.microsoft.com/office/powerpoint/2010/main" val="26576197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705504"/>
            <a:ext cx="11355761" cy="525970"/>
          </a:xfrm>
        </p:spPr>
        <p:txBody>
          <a:bodyPr/>
          <a:lstStyle/>
          <a:p>
            <a:r>
              <a:rPr lang="en-US" dirty="0"/>
              <a:t>Polymorphism</a:t>
            </a:r>
            <a:endParaRPr lang="uk-UA" dirty="0"/>
          </a:p>
        </p:txBody>
      </p:sp>
      <p:sp>
        <p:nvSpPr>
          <p:cNvPr id="3" name="Content Placeholder 2"/>
          <p:cNvSpPr>
            <a:spLocks noGrp="1"/>
          </p:cNvSpPr>
          <p:nvPr>
            <p:ph sz="half" idx="10"/>
          </p:nvPr>
        </p:nvSpPr>
        <p:spPr>
          <a:xfrm>
            <a:off x="412200" y="1231474"/>
            <a:ext cx="11352277" cy="4468700"/>
          </a:xfrm>
        </p:spPr>
        <p:txBody>
          <a:bodyPr/>
          <a:lstStyle/>
          <a:p>
            <a:pPr marL="0" indent="0">
              <a:buNone/>
            </a:pPr>
            <a:r>
              <a:rPr lang="en-US" dirty="0"/>
              <a:t>Poly = many: Morph = change or </a:t>
            </a:r>
            <a:r>
              <a:rPr lang="en-US" dirty="0" smtClean="0"/>
              <a:t>form</a:t>
            </a:r>
          </a:p>
          <a:p>
            <a:pPr marL="0" indent="0">
              <a:buNone/>
            </a:pPr>
            <a:r>
              <a:rPr lang="en-US" dirty="0"/>
              <a:t>So polymorphism is the ability (in programming) to present the same interface for differing underlying forms (data types</a:t>
            </a:r>
            <a:r>
              <a:rPr lang="en-US" dirty="0" smtClean="0"/>
              <a:t>).</a:t>
            </a:r>
          </a:p>
        </p:txBody>
      </p:sp>
      <p:sp>
        <p:nvSpPr>
          <p:cNvPr id="4" name="Text Box 5"/>
          <p:cNvSpPr txBox="1">
            <a:spLocks noChangeArrowheads="1"/>
          </p:cNvSpPr>
          <p:nvPr/>
        </p:nvSpPr>
        <p:spPr bwMode="auto">
          <a:xfrm>
            <a:off x="785511" y="2757536"/>
            <a:ext cx="3433198" cy="3046988"/>
          </a:xfrm>
          <a:prstGeom prst="rect">
            <a:avLst/>
          </a:prstGeom>
          <a:solidFill>
            <a:schemeClr val="bg2">
              <a:alpha val="50195"/>
            </a:schemeClr>
          </a:solidFill>
          <a:ln w="9525">
            <a:solidFill>
              <a:srgbClr val="0070C0"/>
            </a:solidFill>
            <a:prstDash val="solid"/>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200" b="1" dirty="0"/>
              <a:t>class Parent(object):</a:t>
            </a:r>
          </a:p>
          <a:p>
            <a:pPr lvl="1" eaLnBrk="1" hangingPunct="1"/>
            <a:r>
              <a:rPr lang="en-US" altLang="uk-UA" sz="1200" b="1" dirty="0"/>
              <a:t>    </a:t>
            </a:r>
            <a:r>
              <a:rPr lang="en-US" altLang="uk-UA" sz="1200" b="1" dirty="0" err="1"/>
              <a:t>def</a:t>
            </a:r>
            <a:r>
              <a:rPr lang="en-US" altLang="uk-UA" sz="1200" b="1" dirty="0"/>
              <a:t> </a:t>
            </a:r>
            <a:r>
              <a:rPr lang="en-US" altLang="uk-UA" sz="1200" b="1" dirty="0" err="1"/>
              <a:t>isParOrPChild</a:t>
            </a:r>
            <a:r>
              <a:rPr lang="en-US" altLang="uk-UA" sz="1200" b="1" dirty="0"/>
              <a:t>(self):</a:t>
            </a:r>
          </a:p>
          <a:p>
            <a:pPr lvl="1" eaLnBrk="1" hangingPunct="1"/>
            <a:r>
              <a:rPr lang="en-US" altLang="uk-UA" sz="1200" b="1" dirty="0"/>
              <a:t>        return True</a:t>
            </a:r>
          </a:p>
          <a:p>
            <a:pPr lvl="1" eaLnBrk="1" hangingPunct="1"/>
            <a:r>
              <a:rPr lang="en-US" altLang="uk-UA" sz="1200" b="1" dirty="0"/>
              <a:t>    </a:t>
            </a:r>
            <a:r>
              <a:rPr lang="en-US" altLang="uk-UA" sz="1200" b="1" dirty="0" err="1"/>
              <a:t>def</a:t>
            </a:r>
            <a:r>
              <a:rPr lang="en-US" altLang="uk-UA" sz="1200" b="1" dirty="0"/>
              <a:t> who(self):</a:t>
            </a:r>
          </a:p>
          <a:p>
            <a:pPr lvl="1" eaLnBrk="1" hangingPunct="1"/>
            <a:r>
              <a:rPr lang="en-US" altLang="uk-UA" sz="1200" b="1" dirty="0"/>
              <a:t>        return 'parent'</a:t>
            </a:r>
          </a:p>
          <a:p>
            <a:pPr lvl="1" eaLnBrk="1" hangingPunct="1"/>
            <a:r>
              <a:rPr lang="en-US" altLang="uk-UA" sz="1200" b="1" dirty="0"/>
              <a:t>class </a:t>
            </a:r>
            <a:r>
              <a:rPr lang="en-US" altLang="uk-UA" sz="1200" b="1" dirty="0" smtClean="0"/>
              <a:t>Child (Parent):</a:t>
            </a:r>
          </a:p>
          <a:p>
            <a:pPr lvl="1" eaLnBrk="1" hangingPunct="1"/>
            <a:r>
              <a:rPr lang="en-US" altLang="uk-UA" sz="1200" b="1" dirty="0" smtClean="0"/>
              <a:t>    </a:t>
            </a:r>
            <a:r>
              <a:rPr lang="en-US" altLang="uk-UA" sz="1200" b="1" dirty="0" err="1" smtClean="0"/>
              <a:t>def</a:t>
            </a:r>
            <a:r>
              <a:rPr lang="en-US" altLang="uk-UA" sz="1200" b="1" dirty="0" smtClean="0"/>
              <a:t> who (self):</a:t>
            </a:r>
          </a:p>
          <a:p>
            <a:pPr lvl="1" eaLnBrk="1" hangingPunct="1"/>
            <a:r>
              <a:rPr lang="en-US" altLang="uk-UA" sz="1200" b="1" dirty="0" smtClean="0"/>
              <a:t>        return 'child'</a:t>
            </a:r>
          </a:p>
          <a:p>
            <a:pPr lvl="1" eaLnBrk="1" hangingPunct="1"/>
            <a:r>
              <a:rPr lang="en-US" altLang="uk-UA" sz="1200" b="1" dirty="0" smtClean="0"/>
              <a:t>x = Parent()</a:t>
            </a:r>
          </a:p>
          <a:p>
            <a:pPr lvl="1" eaLnBrk="1" hangingPunct="1"/>
            <a:r>
              <a:rPr lang="en-US" altLang="uk-UA" sz="1200" b="1" dirty="0" smtClean="0"/>
              <a:t>Print</a:t>
            </a:r>
            <a:r>
              <a:rPr lang="uk-UA" altLang="uk-UA" sz="1200" b="1" dirty="0" smtClean="0"/>
              <a:t>(</a:t>
            </a:r>
            <a:r>
              <a:rPr lang="en-US" altLang="uk-UA" sz="1200" b="1" dirty="0" err="1" smtClean="0"/>
              <a:t>x.who</a:t>
            </a:r>
            <a:r>
              <a:rPr lang="en-US" altLang="uk-UA" sz="1200" b="1" dirty="0"/>
              <a:t>(), </a:t>
            </a:r>
            <a:r>
              <a:rPr lang="en-US" altLang="uk-UA" sz="1200" b="1" dirty="0" err="1"/>
              <a:t>x.isParOrPChild</a:t>
            </a:r>
            <a:r>
              <a:rPr lang="en-US" altLang="uk-UA" sz="1200" b="1" dirty="0" smtClean="0"/>
              <a:t>()</a:t>
            </a:r>
            <a:r>
              <a:rPr lang="uk-UA" altLang="uk-UA" sz="1200" b="1" dirty="0" smtClean="0"/>
              <a:t>)</a:t>
            </a:r>
            <a:endParaRPr lang="en-US" altLang="uk-UA" sz="1200" b="1" dirty="0"/>
          </a:p>
          <a:p>
            <a:pPr lvl="1" eaLnBrk="1" hangingPunct="1"/>
            <a:r>
              <a:rPr lang="en-US" altLang="uk-UA" sz="1200" b="1" dirty="0"/>
              <a:t>x = Child()</a:t>
            </a:r>
          </a:p>
          <a:p>
            <a:pPr lvl="1" eaLnBrk="1" hangingPunct="1"/>
            <a:r>
              <a:rPr lang="en-US" altLang="uk-UA" sz="1200" b="1" dirty="0" smtClean="0"/>
              <a:t>Print</a:t>
            </a:r>
            <a:r>
              <a:rPr lang="uk-UA" altLang="uk-UA" sz="1200" b="1" dirty="0" smtClean="0"/>
              <a:t>(</a:t>
            </a:r>
            <a:r>
              <a:rPr lang="en-US" altLang="uk-UA" sz="1200" b="1" dirty="0" err="1" smtClean="0"/>
              <a:t>x.who</a:t>
            </a:r>
            <a:r>
              <a:rPr lang="en-US" altLang="uk-UA" sz="1200" b="1" dirty="0"/>
              <a:t>(), </a:t>
            </a:r>
            <a:r>
              <a:rPr lang="en-US" altLang="uk-UA" sz="1200" b="1" dirty="0" err="1"/>
              <a:t>x.isParOrPChild</a:t>
            </a:r>
            <a:r>
              <a:rPr lang="en-US" altLang="uk-UA" sz="1200" b="1" dirty="0" smtClean="0"/>
              <a:t>()</a:t>
            </a:r>
            <a:r>
              <a:rPr lang="uk-UA" altLang="uk-UA" sz="1200" b="1" dirty="0" smtClean="0"/>
              <a:t>)</a:t>
            </a:r>
            <a:endParaRPr lang="en-US" altLang="uk-UA" sz="1200" b="1" dirty="0" smtClean="0"/>
          </a:p>
          <a:p>
            <a:pPr lvl="1" eaLnBrk="1" hangingPunct="1"/>
            <a:endParaRPr lang="en-US" altLang="uk-UA" sz="1200" b="1" dirty="0"/>
          </a:p>
          <a:p>
            <a:pPr lvl="1" eaLnBrk="1" hangingPunct="1"/>
            <a:r>
              <a:rPr lang="en-US" altLang="uk-UA" sz="1200" b="1" dirty="0"/>
              <a:t>parent True</a:t>
            </a:r>
          </a:p>
          <a:p>
            <a:pPr lvl="1" eaLnBrk="1" hangingPunct="1"/>
            <a:r>
              <a:rPr lang="en-US" altLang="uk-UA" sz="1200" b="1" dirty="0"/>
              <a:t>child True</a:t>
            </a:r>
          </a:p>
        </p:txBody>
      </p:sp>
      <p:sp>
        <p:nvSpPr>
          <p:cNvPr id="5" name="Text Box 5"/>
          <p:cNvSpPr txBox="1">
            <a:spLocks noChangeArrowheads="1"/>
          </p:cNvSpPr>
          <p:nvPr/>
        </p:nvSpPr>
        <p:spPr bwMode="auto">
          <a:xfrm>
            <a:off x="4592020" y="2757536"/>
            <a:ext cx="6048271" cy="2862322"/>
          </a:xfrm>
          <a:prstGeom prst="rect">
            <a:avLst/>
          </a:prstGeom>
          <a:solidFill>
            <a:schemeClr val="bg2">
              <a:alpha val="50195"/>
            </a:schemeClr>
          </a:solidFill>
          <a:ln w="9525">
            <a:solidFill>
              <a:srgbClr val="0070C0"/>
            </a:solidFill>
            <a:prstDash val="solid"/>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200" b="1" dirty="0"/>
              <a:t>class Parent(object):</a:t>
            </a:r>
          </a:p>
          <a:p>
            <a:pPr lvl="1" eaLnBrk="1" hangingPunct="1"/>
            <a:r>
              <a:rPr lang="en-US" altLang="uk-UA" sz="1200" b="1" dirty="0"/>
              <a:t>    </a:t>
            </a:r>
            <a:r>
              <a:rPr lang="en-US" altLang="uk-UA" sz="1200" b="1" dirty="0" err="1"/>
              <a:t>def</a:t>
            </a:r>
            <a:r>
              <a:rPr lang="en-US" altLang="uk-UA" sz="1200" b="1" dirty="0"/>
              <a:t> foo(self):</a:t>
            </a:r>
          </a:p>
          <a:p>
            <a:pPr lvl="1" eaLnBrk="1" hangingPunct="1"/>
            <a:r>
              <a:rPr lang="en-US" altLang="uk-UA" sz="1200" b="1" dirty="0"/>
              <a:t>        return 'who'</a:t>
            </a:r>
          </a:p>
          <a:p>
            <a:pPr lvl="1" eaLnBrk="1" hangingPunct="1"/>
            <a:r>
              <a:rPr lang="en-US" altLang="uk-UA" sz="1200" b="1" dirty="0"/>
              <a:t>    </a:t>
            </a:r>
            <a:r>
              <a:rPr lang="en-US" altLang="uk-UA" sz="1200" b="1" dirty="0" err="1"/>
              <a:t>def</a:t>
            </a:r>
            <a:r>
              <a:rPr lang="en-US" altLang="uk-UA" sz="1200" b="1" dirty="0"/>
              <a:t> foo(self, s):</a:t>
            </a:r>
          </a:p>
          <a:p>
            <a:pPr lvl="1" eaLnBrk="1" hangingPunct="1"/>
            <a:r>
              <a:rPr lang="en-US" altLang="uk-UA" sz="1200" b="1" dirty="0"/>
              <a:t>        return 'who ' + s</a:t>
            </a:r>
          </a:p>
          <a:p>
            <a:pPr lvl="1" eaLnBrk="1" hangingPunct="1"/>
            <a:r>
              <a:rPr lang="en-US" altLang="uk-UA" sz="1200" b="1" dirty="0" smtClean="0"/>
              <a:t>x </a:t>
            </a:r>
            <a:r>
              <a:rPr lang="en-US" altLang="uk-UA" sz="1200" b="1" dirty="0"/>
              <a:t>= Parent()</a:t>
            </a:r>
          </a:p>
          <a:p>
            <a:pPr lvl="1" eaLnBrk="1" hangingPunct="1"/>
            <a:r>
              <a:rPr lang="en-US" altLang="uk-UA" sz="1200" b="1" dirty="0" smtClean="0"/>
              <a:t>Print</a:t>
            </a:r>
            <a:r>
              <a:rPr lang="uk-UA" altLang="uk-UA" sz="1200" b="1" dirty="0" smtClean="0"/>
              <a:t>(</a:t>
            </a:r>
            <a:r>
              <a:rPr lang="en-US" altLang="uk-UA" sz="1200" b="1" dirty="0" err="1" smtClean="0"/>
              <a:t>x.foo</a:t>
            </a:r>
            <a:r>
              <a:rPr lang="en-US" altLang="uk-UA" sz="1200" b="1" dirty="0"/>
              <a:t>("boo</a:t>
            </a:r>
            <a:r>
              <a:rPr lang="en-US" altLang="uk-UA" sz="1200" b="1" dirty="0" smtClean="0"/>
              <a:t>")</a:t>
            </a:r>
            <a:r>
              <a:rPr lang="uk-UA" altLang="uk-UA" sz="1200" b="1" dirty="0" smtClean="0"/>
              <a:t>)</a:t>
            </a:r>
            <a:endParaRPr lang="en-US" altLang="uk-UA" sz="1200" b="1" dirty="0"/>
          </a:p>
          <a:p>
            <a:pPr lvl="1" eaLnBrk="1" hangingPunct="1"/>
            <a:r>
              <a:rPr lang="en-US" altLang="uk-UA" sz="1200" b="1" dirty="0" smtClean="0"/>
              <a:t>Print</a:t>
            </a:r>
            <a:r>
              <a:rPr lang="uk-UA" altLang="uk-UA" sz="1200" b="1" dirty="0" smtClean="0"/>
              <a:t>(</a:t>
            </a:r>
            <a:r>
              <a:rPr lang="en-US" altLang="uk-UA" sz="1200" b="1" dirty="0" err="1" smtClean="0"/>
              <a:t>x.foo</a:t>
            </a:r>
            <a:r>
              <a:rPr lang="en-US" altLang="uk-UA" sz="1200" b="1" dirty="0" smtClean="0"/>
              <a:t>()</a:t>
            </a:r>
            <a:r>
              <a:rPr lang="uk-UA" altLang="uk-UA" sz="1200" b="1" dirty="0" smtClean="0"/>
              <a:t>)</a:t>
            </a:r>
            <a:endParaRPr lang="en-US" altLang="uk-UA" sz="1200" b="1" dirty="0" smtClean="0"/>
          </a:p>
          <a:p>
            <a:pPr lvl="1" eaLnBrk="1" hangingPunct="1"/>
            <a:endParaRPr lang="en-US" altLang="uk-UA" sz="1200" b="1" dirty="0"/>
          </a:p>
          <a:p>
            <a:pPr lvl="1" eaLnBrk="1" hangingPunct="1"/>
            <a:r>
              <a:rPr lang="en-US" altLang="uk-UA" sz="1200" b="1" dirty="0"/>
              <a:t>who </a:t>
            </a:r>
            <a:r>
              <a:rPr lang="en-US" altLang="uk-UA" sz="1200" b="1" dirty="0" smtClean="0"/>
              <a:t>boo</a:t>
            </a:r>
          </a:p>
          <a:p>
            <a:pPr lvl="1" eaLnBrk="1" hangingPunct="1"/>
            <a:r>
              <a:rPr lang="en-US" altLang="uk-UA" sz="1200" b="1" dirty="0" err="1" smtClean="0"/>
              <a:t>Traceback</a:t>
            </a:r>
            <a:r>
              <a:rPr lang="en-US" altLang="uk-UA" sz="1200" b="1" dirty="0" smtClean="0"/>
              <a:t> </a:t>
            </a:r>
            <a:r>
              <a:rPr lang="en-US" altLang="uk-UA" sz="1200" b="1" dirty="0"/>
              <a:t>(most recent call last):</a:t>
            </a:r>
          </a:p>
          <a:p>
            <a:pPr lvl="1" eaLnBrk="1" hangingPunct="1"/>
            <a:r>
              <a:rPr lang="en-US" altLang="uk-UA" sz="1200" b="1" dirty="0"/>
              <a:t>  File </a:t>
            </a:r>
            <a:r>
              <a:rPr lang="en-US" altLang="uk-UA" sz="1200" b="1" dirty="0" smtClean="0"/>
              <a:t>"test.py</a:t>
            </a:r>
            <a:r>
              <a:rPr lang="en-US" altLang="uk-UA" sz="1200" b="1" dirty="0"/>
              <a:t>", line 1355, in &lt;module&gt;</a:t>
            </a:r>
          </a:p>
          <a:p>
            <a:pPr lvl="1" eaLnBrk="1" hangingPunct="1"/>
            <a:r>
              <a:rPr lang="en-US" altLang="uk-UA" sz="1200" b="1" dirty="0" smtClean="0"/>
              <a:t>	print </a:t>
            </a:r>
            <a:r>
              <a:rPr lang="en-US" altLang="uk-UA" sz="1200" b="1" dirty="0" err="1"/>
              <a:t>x.foo</a:t>
            </a:r>
            <a:r>
              <a:rPr lang="en-US" altLang="uk-UA" sz="1200" b="1" dirty="0"/>
              <a:t>()</a:t>
            </a:r>
          </a:p>
          <a:p>
            <a:pPr lvl="1" eaLnBrk="1" hangingPunct="1"/>
            <a:r>
              <a:rPr lang="en-US" altLang="uk-UA" sz="1200" b="1" dirty="0" err="1"/>
              <a:t>TypeError</a:t>
            </a:r>
            <a:r>
              <a:rPr lang="en-US" altLang="uk-UA" sz="1200" b="1" dirty="0"/>
              <a:t>: foo() takes exactly 2 arguments (1 given)</a:t>
            </a:r>
          </a:p>
        </p:txBody>
      </p:sp>
    </p:spTree>
    <p:extLst>
      <p:ext uri="{BB962C8B-B14F-4D97-AF65-F5344CB8AC3E}">
        <p14:creationId xmlns:p14="http://schemas.microsoft.com/office/powerpoint/2010/main" val="31217938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669963"/>
            <a:ext cx="11355761" cy="525970"/>
          </a:xfrm>
        </p:spPr>
        <p:txBody>
          <a:bodyPr/>
          <a:lstStyle/>
          <a:p>
            <a:r>
              <a:rPr lang="en-US" dirty="0"/>
              <a:t>Polymorphism</a:t>
            </a:r>
            <a:endParaRPr lang="uk-UA" dirty="0"/>
          </a:p>
        </p:txBody>
      </p:sp>
      <p:sp>
        <p:nvSpPr>
          <p:cNvPr id="3" name="Content Placeholder 2"/>
          <p:cNvSpPr>
            <a:spLocks noGrp="1"/>
          </p:cNvSpPr>
          <p:nvPr>
            <p:ph sz="half" idx="10"/>
          </p:nvPr>
        </p:nvSpPr>
        <p:spPr/>
        <p:txBody>
          <a:bodyPr/>
          <a:lstStyle/>
          <a:p>
            <a:endParaRPr lang="en-US" dirty="0" smtClean="0"/>
          </a:p>
          <a:p>
            <a:endParaRPr lang="uk-UA" dirty="0"/>
          </a:p>
        </p:txBody>
      </p:sp>
      <p:sp>
        <p:nvSpPr>
          <p:cNvPr id="4" name="Text Box 5"/>
          <p:cNvSpPr txBox="1">
            <a:spLocks noChangeArrowheads="1"/>
          </p:cNvSpPr>
          <p:nvPr/>
        </p:nvSpPr>
        <p:spPr bwMode="auto">
          <a:xfrm>
            <a:off x="1630113" y="1504079"/>
            <a:ext cx="8912966" cy="4339650"/>
          </a:xfrm>
          <a:prstGeom prst="rect">
            <a:avLst/>
          </a:prstGeom>
          <a:solidFill>
            <a:schemeClr val="bg2">
              <a:alpha val="50195"/>
            </a:schemeClr>
          </a:solidFill>
          <a:ln w="9525">
            <a:solidFill>
              <a:srgbClr val="0070C0"/>
            </a:solidFill>
            <a:prstDash val="solid"/>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200" b="1" dirty="0"/>
              <a:t>class Parent(object):</a:t>
            </a:r>
          </a:p>
          <a:p>
            <a:pPr lvl="1" eaLnBrk="1" hangingPunct="1"/>
            <a:r>
              <a:rPr lang="en-US" altLang="uk-UA" sz="1200" b="1" dirty="0"/>
              <a:t>    </a:t>
            </a:r>
            <a:r>
              <a:rPr lang="en-US" altLang="uk-UA" sz="1200" b="1" dirty="0" err="1"/>
              <a:t>def</a:t>
            </a:r>
            <a:r>
              <a:rPr lang="en-US" altLang="uk-UA" sz="1200" b="1" dirty="0"/>
              <a:t> foo(self, *</a:t>
            </a:r>
            <a:r>
              <a:rPr lang="en-US" altLang="uk-UA" sz="1200" b="1" dirty="0" err="1"/>
              <a:t>arg</a:t>
            </a:r>
            <a:r>
              <a:rPr lang="en-US" altLang="uk-UA" sz="1200" b="1" dirty="0"/>
              <a:t>):</a:t>
            </a:r>
          </a:p>
          <a:p>
            <a:pPr lvl="1" eaLnBrk="1" hangingPunct="1"/>
            <a:r>
              <a:rPr lang="en-US" altLang="uk-UA" sz="1200" b="1" dirty="0"/>
              <a:t>        if </a:t>
            </a:r>
            <a:r>
              <a:rPr lang="en-US" altLang="uk-UA" sz="1200" b="1" dirty="0" err="1"/>
              <a:t>arg</a:t>
            </a:r>
            <a:r>
              <a:rPr lang="en-US" altLang="uk-UA" sz="1200" b="1" dirty="0"/>
              <a:t>:</a:t>
            </a:r>
          </a:p>
          <a:p>
            <a:pPr lvl="1" eaLnBrk="1" hangingPunct="1"/>
            <a:r>
              <a:rPr lang="en-US" altLang="uk-UA" sz="1200" b="1" dirty="0"/>
              <a:t>            </a:t>
            </a:r>
            <a:r>
              <a:rPr lang="en-US" altLang="uk-UA" sz="1200" b="1" dirty="0" err="1"/>
              <a:t>suma</a:t>
            </a:r>
            <a:r>
              <a:rPr lang="en-US" altLang="uk-UA" sz="1200" b="1" dirty="0"/>
              <a:t> = 0</a:t>
            </a:r>
          </a:p>
          <a:p>
            <a:pPr lvl="1" eaLnBrk="1" hangingPunct="1"/>
            <a:r>
              <a:rPr lang="en-US" altLang="uk-UA" sz="1200" b="1" dirty="0"/>
              <a:t>            </a:t>
            </a:r>
            <a:r>
              <a:rPr lang="en-US" altLang="uk-UA" sz="1200" b="1" dirty="0" err="1"/>
              <a:t>str_join</a:t>
            </a:r>
            <a:r>
              <a:rPr lang="en-US" altLang="uk-UA" sz="1200" b="1" dirty="0"/>
              <a:t> = ""</a:t>
            </a:r>
          </a:p>
          <a:p>
            <a:pPr lvl="1" eaLnBrk="1" hangingPunct="1"/>
            <a:r>
              <a:rPr lang="en-US" altLang="uk-UA" sz="1200" b="1" dirty="0"/>
              <a:t>            for </a:t>
            </a:r>
            <a:r>
              <a:rPr lang="en-US" altLang="uk-UA" sz="1200" b="1" dirty="0" err="1"/>
              <a:t>i</a:t>
            </a:r>
            <a:r>
              <a:rPr lang="en-US" altLang="uk-UA" sz="1200" b="1" dirty="0"/>
              <a:t> in </a:t>
            </a:r>
            <a:r>
              <a:rPr lang="en-US" altLang="uk-UA" sz="1200" b="1" dirty="0" err="1"/>
              <a:t>arg</a:t>
            </a:r>
            <a:r>
              <a:rPr lang="en-US" altLang="uk-UA" sz="1200" b="1" dirty="0"/>
              <a:t>:</a:t>
            </a:r>
          </a:p>
          <a:p>
            <a:pPr lvl="1" eaLnBrk="1" hangingPunct="1"/>
            <a:r>
              <a:rPr lang="en-US" altLang="uk-UA" sz="1200" b="1" dirty="0"/>
              <a:t>                if </a:t>
            </a:r>
            <a:r>
              <a:rPr lang="en-US" altLang="uk-UA" sz="1200" b="1" dirty="0" err="1"/>
              <a:t>isinstance</a:t>
            </a:r>
            <a:r>
              <a:rPr lang="en-US" altLang="uk-UA" sz="1200" b="1" dirty="0"/>
              <a:t>(</a:t>
            </a:r>
            <a:r>
              <a:rPr lang="en-US" altLang="uk-UA" sz="1200" b="1" dirty="0" err="1"/>
              <a:t>i</a:t>
            </a:r>
            <a:r>
              <a:rPr lang="en-US" altLang="uk-UA" sz="1200" b="1" dirty="0"/>
              <a:t>, </a:t>
            </a:r>
            <a:r>
              <a:rPr lang="en-US" altLang="uk-UA" sz="1200" b="1" dirty="0" err="1"/>
              <a:t>int</a:t>
            </a:r>
            <a:r>
              <a:rPr lang="en-US" altLang="uk-UA" sz="1200" b="1" dirty="0"/>
              <a:t>):</a:t>
            </a:r>
          </a:p>
          <a:p>
            <a:pPr lvl="1" eaLnBrk="1" hangingPunct="1"/>
            <a:r>
              <a:rPr lang="en-US" altLang="uk-UA" sz="1200" b="1" dirty="0"/>
              <a:t>                    </a:t>
            </a:r>
            <a:r>
              <a:rPr lang="en-US" altLang="uk-UA" sz="1200" b="1" dirty="0" err="1"/>
              <a:t>suma</a:t>
            </a:r>
            <a:r>
              <a:rPr lang="en-US" altLang="uk-UA" sz="1200" b="1" dirty="0"/>
              <a:t> += </a:t>
            </a:r>
            <a:r>
              <a:rPr lang="en-US" altLang="uk-UA" sz="1200" b="1" dirty="0" err="1"/>
              <a:t>i</a:t>
            </a:r>
            <a:endParaRPr lang="en-US" altLang="uk-UA" sz="1200" b="1" dirty="0"/>
          </a:p>
          <a:p>
            <a:pPr lvl="1" eaLnBrk="1" hangingPunct="1"/>
            <a:r>
              <a:rPr lang="en-US" altLang="uk-UA" sz="1200" b="1" dirty="0"/>
              <a:t>                </a:t>
            </a:r>
            <a:r>
              <a:rPr lang="en-US" altLang="uk-UA" sz="1200" b="1" dirty="0" err="1"/>
              <a:t>elif</a:t>
            </a:r>
            <a:r>
              <a:rPr lang="en-US" altLang="uk-UA" sz="1200" b="1" dirty="0"/>
              <a:t> type(</a:t>
            </a:r>
            <a:r>
              <a:rPr lang="en-US" altLang="uk-UA" sz="1200" b="1" dirty="0" err="1"/>
              <a:t>i</a:t>
            </a:r>
            <a:r>
              <a:rPr lang="en-US" altLang="uk-UA" sz="1200" b="1" dirty="0"/>
              <a:t>) == </a:t>
            </a:r>
            <a:r>
              <a:rPr lang="en-US" altLang="uk-UA" sz="1200" b="1" dirty="0" err="1"/>
              <a:t>str</a:t>
            </a:r>
            <a:r>
              <a:rPr lang="en-US" altLang="uk-UA" sz="1200" b="1" dirty="0"/>
              <a:t>:</a:t>
            </a:r>
          </a:p>
          <a:p>
            <a:pPr lvl="1" eaLnBrk="1" hangingPunct="1"/>
            <a:r>
              <a:rPr lang="en-US" altLang="uk-UA" sz="1200" b="1" dirty="0"/>
              <a:t>                    </a:t>
            </a:r>
            <a:r>
              <a:rPr lang="en-US" altLang="uk-UA" sz="1200" b="1" dirty="0" err="1"/>
              <a:t>str_join</a:t>
            </a:r>
            <a:r>
              <a:rPr lang="en-US" altLang="uk-UA" sz="1200" b="1" dirty="0"/>
              <a:t> += </a:t>
            </a:r>
            <a:r>
              <a:rPr lang="en-US" altLang="uk-UA" sz="1200" b="1" dirty="0" err="1"/>
              <a:t>i</a:t>
            </a:r>
            <a:endParaRPr lang="en-US" altLang="uk-UA" sz="1200" b="1" dirty="0"/>
          </a:p>
          <a:p>
            <a:pPr lvl="1" eaLnBrk="1" hangingPunct="1"/>
            <a:r>
              <a:rPr lang="en-US" altLang="uk-UA" sz="1200" b="1" dirty="0"/>
              <a:t>            return 'sum: {0}  </a:t>
            </a:r>
            <a:r>
              <a:rPr lang="en-US" altLang="uk-UA" sz="1200" b="1" dirty="0" err="1"/>
              <a:t>str_join</a:t>
            </a:r>
            <a:r>
              <a:rPr lang="en-US" altLang="uk-UA" sz="1200" b="1" dirty="0"/>
              <a:t>: {1}'.format(</a:t>
            </a:r>
            <a:r>
              <a:rPr lang="en-US" altLang="uk-UA" sz="1200" b="1" dirty="0" err="1"/>
              <a:t>suma</a:t>
            </a:r>
            <a:r>
              <a:rPr lang="en-US" altLang="uk-UA" sz="1200" b="1" dirty="0"/>
              <a:t>, </a:t>
            </a:r>
            <a:r>
              <a:rPr lang="en-US" altLang="uk-UA" sz="1200" b="1" dirty="0" err="1"/>
              <a:t>str_join</a:t>
            </a:r>
            <a:r>
              <a:rPr lang="en-US" altLang="uk-UA" sz="1200" b="1" dirty="0"/>
              <a:t>)</a:t>
            </a:r>
          </a:p>
          <a:p>
            <a:pPr lvl="1" eaLnBrk="1" hangingPunct="1"/>
            <a:r>
              <a:rPr lang="en-US" altLang="uk-UA" sz="1200" b="1" dirty="0"/>
              <a:t>        else:</a:t>
            </a:r>
          </a:p>
          <a:p>
            <a:pPr lvl="1" eaLnBrk="1" hangingPunct="1"/>
            <a:r>
              <a:rPr lang="en-US" altLang="uk-UA" sz="1200" b="1" dirty="0"/>
              <a:t>            return 'foo'</a:t>
            </a:r>
          </a:p>
          <a:p>
            <a:pPr lvl="1" eaLnBrk="1" hangingPunct="1"/>
            <a:endParaRPr lang="en-US" altLang="uk-UA" sz="1200" b="1" dirty="0"/>
          </a:p>
          <a:p>
            <a:pPr lvl="1" eaLnBrk="1" hangingPunct="1"/>
            <a:r>
              <a:rPr lang="en-US" altLang="uk-UA" sz="1200" b="1" dirty="0"/>
              <a:t>x = Parent()</a:t>
            </a:r>
          </a:p>
          <a:p>
            <a:pPr lvl="1" eaLnBrk="1" hangingPunct="1"/>
            <a:r>
              <a:rPr lang="en-US" altLang="uk-UA" sz="1200" b="1" dirty="0" smtClean="0"/>
              <a:t>print </a:t>
            </a:r>
            <a:r>
              <a:rPr lang="en-US" altLang="uk-UA" sz="1200" b="1" dirty="0" err="1"/>
              <a:t>x.foo</a:t>
            </a:r>
            <a:r>
              <a:rPr lang="en-US" altLang="uk-UA" sz="1200" b="1" dirty="0"/>
              <a:t>("boo")</a:t>
            </a:r>
          </a:p>
          <a:p>
            <a:pPr lvl="1" eaLnBrk="1" hangingPunct="1"/>
            <a:r>
              <a:rPr lang="en-US" altLang="uk-UA" sz="1200" b="1" dirty="0"/>
              <a:t>print </a:t>
            </a:r>
            <a:r>
              <a:rPr lang="en-US" altLang="uk-UA" sz="1200" b="1" dirty="0" err="1"/>
              <a:t>x.foo</a:t>
            </a:r>
            <a:r>
              <a:rPr lang="en-US" altLang="uk-UA" sz="1200" b="1" dirty="0"/>
              <a:t>("boo", 100, 300, [1,2,3], "</a:t>
            </a:r>
            <a:r>
              <a:rPr lang="en-US" altLang="uk-UA" sz="1200" b="1" dirty="0" err="1"/>
              <a:t>koo</a:t>
            </a:r>
            <a:r>
              <a:rPr lang="en-US" altLang="uk-UA" sz="1200" b="1" dirty="0"/>
              <a:t>", 2.5)</a:t>
            </a:r>
          </a:p>
          <a:p>
            <a:pPr lvl="1" eaLnBrk="1" hangingPunct="1"/>
            <a:r>
              <a:rPr lang="en-US" altLang="uk-UA" sz="1200" b="1" dirty="0"/>
              <a:t>print </a:t>
            </a:r>
            <a:r>
              <a:rPr lang="en-US" altLang="uk-UA" sz="1200" b="1" dirty="0" err="1"/>
              <a:t>x.foo</a:t>
            </a:r>
            <a:r>
              <a:rPr lang="en-US" altLang="uk-UA" sz="1200" b="1" dirty="0" smtClean="0"/>
              <a:t>()</a:t>
            </a:r>
          </a:p>
          <a:p>
            <a:pPr lvl="1" eaLnBrk="1" hangingPunct="1"/>
            <a:endParaRPr lang="en-US" altLang="uk-UA" sz="1200" b="1" dirty="0"/>
          </a:p>
          <a:p>
            <a:pPr lvl="1" eaLnBrk="1" hangingPunct="1"/>
            <a:r>
              <a:rPr lang="en-US" altLang="uk-UA" sz="1200" b="1" dirty="0"/>
              <a:t>sum: 0  </a:t>
            </a:r>
            <a:r>
              <a:rPr lang="en-US" altLang="uk-UA" sz="1200" b="1" dirty="0" err="1"/>
              <a:t>str_join</a:t>
            </a:r>
            <a:r>
              <a:rPr lang="en-US" altLang="uk-UA" sz="1200" b="1" dirty="0"/>
              <a:t>: boo</a:t>
            </a:r>
          </a:p>
          <a:p>
            <a:pPr lvl="1" eaLnBrk="1" hangingPunct="1"/>
            <a:r>
              <a:rPr lang="en-US" altLang="uk-UA" sz="1200" b="1" dirty="0"/>
              <a:t>sum: 400  </a:t>
            </a:r>
            <a:r>
              <a:rPr lang="en-US" altLang="uk-UA" sz="1200" b="1" dirty="0" err="1"/>
              <a:t>str_join</a:t>
            </a:r>
            <a:r>
              <a:rPr lang="en-US" altLang="uk-UA" sz="1200" b="1" dirty="0"/>
              <a:t>: </a:t>
            </a:r>
            <a:r>
              <a:rPr lang="en-US" altLang="uk-UA" sz="1200" b="1" dirty="0" err="1"/>
              <a:t>bookoo</a:t>
            </a:r>
            <a:endParaRPr lang="en-US" altLang="uk-UA" sz="1200" b="1" dirty="0"/>
          </a:p>
          <a:p>
            <a:pPr lvl="1" eaLnBrk="1" hangingPunct="1"/>
            <a:r>
              <a:rPr lang="en-US" altLang="uk-UA" sz="1200" b="1" dirty="0"/>
              <a:t>foo</a:t>
            </a:r>
          </a:p>
        </p:txBody>
      </p:sp>
    </p:spTree>
    <p:extLst>
      <p:ext uri="{BB962C8B-B14F-4D97-AF65-F5344CB8AC3E}">
        <p14:creationId xmlns:p14="http://schemas.microsoft.com/office/powerpoint/2010/main" val="27831332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173" y="606167"/>
            <a:ext cx="11355761" cy="525970"/>
          </a:xfrm>
        </p:spPr>
        <p:txBody>
          <a:bodyPr/>
          <a:lstStyle/>
          <a:p>
            <a:r>
              <a:rPr lang="en-US" dirty="0"/>
              <a:t>Polymorphism</a:t>
            </a:r>
            <a:endParaRPr lang="uk-UA" dirty="0"/>
          </a:p>
        </p:txBody>
      </p:sp>
      <p:sp>
        <p:nvSpPr>
          <p:cNvPr id="3" name="Content Placeholder 2"/>
          <p:cNvSpPr>
            <a:spLocks noGrp="1"/>
          </p:cNvSpPr>
          <p:nvPr>
            <p:ph sz="half" idx="10"/>
          </p:nvPr>
        </p:nvSpPr>
        <p:spPr>
          <a:xfrm>
            <a:off x="398588" y="1467914"/>
            <a:ext cx="11352277" cy="4351338"/>
          </a:xfrm>
        </p:spPr>
        <p:txBody>
          <a:bodyPr/>
          <a:lstStyle/>
          <a:p>
            <a:r>
              <a:rPr lang="en-US" dirty="0"/>
              <a:t>Explicitly specifying the name of the class, you can call the method of the parent (as well as any other object):</a:t>
            </a:r>
          </a:p>
          <a:p>
            <a:endParaRPr lang="en-US" dirty="0"/>
          </a:p>
          <a:p>
            <a:endParaRPr lang="en-US" dirty="0"/>
          </a:p>
          <a:p>
            <a:endParaRPr lang="en-US" dirty="0"/>
          </a:p>
          <a:p>
            <a:r>
              <a:rPr lang="en-US" dirty="0" smtClean="0"/>
              <a:t>In </a:t>
            </a:r>
            <a:r>
              <a:rPr lang="en-US" dirty="0"/>
              <a:t>general case to get the parent class the function super is applied:</a:t>
            </a:r>
          </a:p>
          <a:p>
            <a:endParaRPr lang="uk-UA" dirty="0"/>
          </a:p>
        </p:txBody>
      </p:sp>
      <p:sp>
        <p:nvSpPr>
          <p:cNvPr id="4" name="Text Box 5"/>
          <p:cNvSpPr txBox="1">
            <a:spLocks noChangeArrowheads="1"/>
          </p:cNvSpPr>
          <p:nvPr/>
        </p:nvSpPr>
        <p:spPr bwMode="auto">
          <a:xfrm>
            <a:off x="2240238" y="2510108"/>
            <a:ext cx="7696200" cy="1133475"/>
          </a:xfrm>
          <a:prstGeom prst="rect">
            <a:avLst/>
          </a:prstGeom>
          <a:solidFill>
            <a:schemeClr val="bg2">
              <a:alpha val="50195"/>
            </a:schemeClr>
          </a:solidFill>
          <a:ln w="9525">
            <a:solidFill>
              <a:srgbClr val="0070C0"/>
            </a:solidFill>
            <a:prstDash val="solid"/>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400" b="1" dirty="0"/>
              <a:t>&gt;&gt;&gt; class Child (Parent):</a:t>
            </a:r>
          </a:p>
          <a:p>
            <a:pPr lvl="1" eaLnBrk="1" hangingPunct="1"/>
            <a:r>
              <a:rPr lang="en-US" altLang="uk-UA" sz="1400" b="1" dirty="0"/>
              <a:t>...     </a:t>
            </a:r>
            <a:r>
              <a:rPr lang="en-US" altLang="uk-UA" sz="1400" b="1" dirty="0" err="1"/>
              <a:t>def</a:t>
            </a:r>
            <a:r>
              <a:rPr lang="en-US" altLang="uk-UA" sz="1400" b="1" dirty="0"/>
              <a:t> __</a:t>
            </a:r>
            <a:r>
              <a:rPr lang="en-US" altLang="uk-UA" sz="1400" b="1" dirty="0" err="1"/>
              <a:t>init</a:t>
            </a:r>
            <a:r>
              <a:rPr lang="en-US" altLang="uk-UA" sz="1400" b="1" dirty="0"/>
              <a:t>__ (self):</a:t>
            </a:r>
          </a:p>
          <a:p>
            <a:pPr lvl="1" eaLnBrk="1" hangingPunct="1"/>
            <a:r>
              <a:rPr lang="en-US" altLang="uk-UA" sz="1400" b="1" dirty="0"/>
              <a:t>...         </a:t>
            </a:r>
            <a:r>
              <a:rPr lang="en-US" altLang="uk-UA" sz="1400" b="1" dirty="0">
                <a:solidFill>
                  <a:srgbClr val="C00000"/>
                </a:solidFill>
              </a:rPr>
              <a:t>Parent</a:t>
            </a:r>
            <a:r>
              <a:rPr lang="en-US" altLang="uk-UA" sz="1400" b="1" dirty="0"/>
              <a:t>.__</a:t>
            </a:r>
            <a:r>
              <a:rPr lang="en-US" altLang="uk-UA" sz="1400" b="1" dirty="0" err="1"/>
              <a:t>init</a:t>
            </a:r>
            <a:r>
              <a:rPr lang="en-US" altLang="uk-UA" sz="1400" b="1" dirty="0"/>
              <a:t>__(self)</a:t>
            </a:r>
          </a:p>
          <a:p>
            <a:pPr lvl="1" eaLnBrk="1" hangingPunct="1"/>
            <a:r>
              <a:rPr lang="en-US" altLang="uk-UA" sz="1400" b="1" dirty="0"/>
              <a:t>...</a:t>
            </a:r>
          </a:p>
        </p:txBody>
      </p:sp>
      <p:sp>
        <p:nvSpPr>
          <p:cNvPr id="5" name="Text Box 5"/>
          <p:cNvSpPr txBox="1">
            <a:spLocks noChangeArrowheads="1"/>
          </p:cNvSpPr>
          <p:nvPr/>
        </p:nvSpPr>
        <p:spPr bwMode="auto">
          <a:xfrm>
            <a:off x="2240238" y="4455073"/>
            <a:ext cx="7696200" cy="1133475"/>
          </a:xfrm>
          <a:prstGeom prst="rect">
            <a:avLst/>
          </a:prstGeom>
          <a:solidFill>
            <a:schemeClr val="bg2">
              <a:alpha val="50195"/>
            </a:schemeClr>
          </a:solidFill>
          <a:ln w="9525">
            <a:solidFill>
              <a:srgbClr val="0070C0"/>
            </a:solidFill>
            <a:prstDash val="solid"/>
            <a:miter lim="800000"/>
            <a:headEnd/>
            <a:tailEnd/>
          </a:ln>
        </p:spPr>
        <p:txBody>
          <a:bodyPr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sz="1400" b="1" dirty="0"/>
              <a:t>&gt;&gt;&gt; class Child(Parent):</a:t>
            </a:r>
          </a:p>
          <a:p>
            <a:pPr lvl="1" eaLnBrk="1" hangingPunct="1"/>
            <a:r>
              <a:rPr lang="en-US" altLang="uk-UA" sz="1400" b="1" dirty="0"/>
              <a:t>...     </a:t>
            </a:r>
            <a:r>
              <a:rPr lang="en-US" altLang="uk-UA" sz="1400" b="1" dirty="0" err="1"/>
              <a:t>def</a:t>
            </a:r>
            <a:r>
              <a:rPr lang="en-US" altLang="uk-UA" sz="1400" b="1" dirty="0"/>
              <a:t> __</a:t>
            </a:r>
            <a:r>
              <a:rPr lang="en-US" altLang="uk-UA" sz="1400" b="1" dirty="0" err="1"/>
              <a:t>init</a:t>
            </a:r>
            <a:r>
              <a:rPr lang="en-US" altLang="uk-UA" sz="1400" b="1" dirty="0"/>
              <a:t>__ (self):</a:t>
            </a:r>
          </a:p>
          <a:p>
            <a:pPr lvl="1" eaLnBrk="1" hangingPunct="1"/>
            <a:r>
              <a:rPr lang="en-US" altLang="uk-UA" sz="1400" b="1" dirty="0"/>
              <a:t>...         </a:t>
            </a:r>
            <a:r>
              <a:rPr lang="en-US" altLang="uk-UA" sz="1400" b="1" dirty="0">
                <a:solidFill>
                  <a:srgbClr val="C00000"/>
                </a:solidFill>
              </a:rPr>
              <a:t>super</a:t>
            </a:r>
            <a:r>
              <a:rPr lang="en-US" altLang="uk-UA" sz="1400" b="1" dirty="0"/>
              <a:t>(Child, self).__</a:t>
            </a:r>
            <a:r>
              <a:rPr lang="en-US" altLang="uk-UA" sz="1400" b="1" dirty="0" err="1"/>
              <a:t>init</a:t>
            </a:r>
            <a:r>
              <a:rPr lang="en-US" altLang="uk-UA" sz="1400" b="1" dirty="0"/>
              <a:t>__(self)</a:t>
            </a:r>
          </a:p>
          <a:p>
            <a:pPr lvl="1" eaLnBrk="1" hangingPunct="1"/>
            <a:r>
              <a:rPr lang="en-US" altLang="uk-UA" sz="1400" b="1" dirty="0"/>
              <a:t>...</a:t>
            </a:r>
          </a:p>
        </p:txBody>
      </p:sp>
    </p:spTree>
    <p:extLst>
      <p:ext uri="{BB962C8B-B14F-4D97-AF65-F5344CB8AC3E}">
        <p14:creationId xmlns:p14="http://schemas.microsoft.com/office/powerpoint/2010/main" val="17088161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647002"/>
            <a:ext cx="11355761" cy="525970"/>
          </a:xfrm>
        </p:spPr>
        <p:txBody>
          <a:bodyPr/>
          <a:lstStyle/>
          <a:p>
            <a:r>
              <a:rPr lang="en-US" dirty="0"/>
              <a:t>Polymorphism</a:t>
            </a:r>
            <a:endParaRPr lang="uk-UA" dirty="0"/>
          </a:p>
        </p:txBody>
      </p:sp>
      <p:sp>
        <p:nvSpPr>
          <p:cNvPr id="3" name="Content Placeholder 2"/>
          <p:cNvSpPr>
            <a:spLocks noGrp="1"/>
          </p:cNvSpPr>
          <p:nvPr>
            <p:ph sz="half" idx="10"/>
          </p:nvPr>
        </p:nvSpPr>
        <p:spPr>
          <a:xfrm>
            <a:off x="412200" y="1289659"/>
            <a:ext cx="11352277" cy="4840224"/>
          </a:xfrm>
        </p:spPr>
        <p:txBody>
          <a:bodyPr>
            <a:normAutofit fontScale="77500" lnSpcReduction="20000"/>
          </a:bodyPr>
          <a:lstStyle/>
          <a:p>
            <a:r>
              <a:rPr lang="en-US" dirty="0"/>
              <a:t>Changing attribute </a:t>
            </a:r>
            <a:r>
              <a:rPr lang="en-US" b="1" dirty="0"/>
              <a:t>__class__</a:t>
            </a:r>
            <a:r>
              <a:rPr lang="en-US" dirty="0"/>
              <a:t>, you can move an object up or down the inheritance hierarchy (as well as to any other type):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However, in this case, no type conversions are made, so care about data consistency remains entirely on the programmer.</a:t>
            </a:r>
          </a:p>
          <a:p>
            <a:endParaRPr lang="uk-UA" dirty="0"/>
          </a:p>
        </p:txBody>
      </p:sp>
      <p:sp>
        <p:nvSpPr>
          <p:cNvPr id="4" name="Text Box 5"/>
          <p:cNvSpPr txBox="1">
            <a:spLocks noChangeArrowheads="1"/>
          </p:cNvSpPr>
          <p:nvPr/>
        </p:nvSpPr>
        <p:spPr bwMode="auto">
          <a:xfrm>
            <a:off x="2164038" y="1969871"/>
            <a:ext cx="7848600" cy="3479800"/>
          </a:xfrm>
          <a:prstGeom prst="rect">
            <a:avLst/>
          </a:prstGeom>
          <a:solidFill>
            <a:schemeClr val="bg2">
              <a:alpha val="50195"/>
            </a:schemeClr>
          </a:solidFill>
          <a:ln w="9525">
            <a:solidFill>
              <a:srgbClr val="0070C0"/>
            </a:solidFill>
            <a:prstDash val="solid"/>
            <a:miter lim="800000"/>
            <a:headEnd/>
            <a:tailEnd/>
          </a:ln>
        </p:spPr>
        <p:txBody>
          <a:bodyPr tIns="137160" bIns="137160">
            <a:spAutoFit/>
          </a:bodyPr>
          <a:lstStyle/>
          <a:p>
            <a:pPr marL="114300" lvl="1">
              <a:defRPr/>
            </a:pPr>
            <a:r>
              <a:rPr lang="en-US" sz="1100" b="1" dirty="0">
                <a:latin typeface="Courier New" pitchFamily="18" charset="0"/>
              </a:rPr>
              <a:t>&gt;&gt;&gt; class Parent(object):</a:t>
            </a:r>
          </a:p>
          <a:p>
            <a:pPr marL="114300" lvl="1">
              <a:defRPr/>
            </a:pPr>
            <a:r>
              <a:rPr lang="en-US" sz="1100" b="1" dirty="0">
                <a:latin typeface="Courier New" pitchFamily="18" charset="0"/>
              </a:rPr>
              <a:t>...     def </a:t>
            </a:r>
            <a:r>
              <a:rPr lang="en-US" sz="1100" b="1" dirty="0" err="1">
                <a:latin typeface="Courier New" pitchFamily="18" charset="0"/>
              </a:rPr>
              <a:t>isParOrPChild</a:t>
            </a:r>
            <a:r>
              <a:rPr lang="en-US" sz="1100" b="1" dirty="0">
                <a:latin typeface="Courier New" pitchFamily="18" charset="0"/>
              </a:rPr>
              <a:t>(self):</a:t>
            </a:r>
          </a:p>
          <a:p>
            <a:pPr marL="114300" lvl="1">
              <a:defRPr/>
            </a:pPr>
            <a:r>
              <a:rPr lang="en-US" sz="1100" b="1" dirty="0">
                <a:latin typeface="Courier New" pitchFamily="18" charset="0"/>
              </a:rPr>
              <a:t>...         return True</a:t>
            </a:r>
          </a:p>
          <a:p>
            <a:pPr marL="114300" lvl="1">
              <a:defRPr/>
            </a:pPr>
            <a:r>
              <a:rPr lang="en-US" sz="1100" b="1" dirty="0">
                <a:latin typeface="Courier New" pitchFamily="18" charset="0"/>
              </a:rPr>
              <a:t>...     def who(self):</a:t>
            </a:r>
          </a:p>
          <a:p>
            <a:pPr marL="114300" lvl="1">
              <a:defRPr/>
            </a:pPr>
            <a:r>
              <a:rPr lang="en-US" sz="1100" b="1" dirty="0">
                <a:latin typeface="Courier New" pitchFamily="18" charset="0"/>
              </a:rPr>
              <a:t>...         return 'parent'</a:t>
            </a:r>
          </a:p>
          <a:p>
            <a:pPr marL="114300" lvl="1">
              <a:defRPr/>
            </a:pPr>
            <a:r>
              <a:rPr lang="en-US" sz="1100" b="1" dirty="0">
                <a:latin typeface="Courier New" pitchFamily="18" charset="0"/>
              </a:rPr>
              <a:t>...</a:t>
            </a:r>
          </a:p>
          <a:p>
            <a:pPr marL="114300" lvl="1">
              <a:defRPr/>
            </a:pPr>
            <a:r>
              <a:rPr lang="en-US" sz="1100" b="1" dirty="0">
                <a:latin typeface="Courier New" pitchFamily="18" charset="0"/>
              </a:rPr>
              <a:t>&gt;&gt;&gt; class Child (Parent):</a:t>
            </a:r>
          </a:p>
          <a:p>
            <a:pPr marL="114300" lvl="1">
              <a:defRPr/>
            </a:pPr>
            <a:r>
              <a:rPr lang="en-US" sz="1100" b="1" dirty="0">
                <a:latin typeface="Courier New" pitchFamily="18" charset="0"/>
              </a:rPr>
              <a:t>...     def who (self):</a:t>
            </a:r>
          </a:p>
          <a:p>
            <a:pPr marL="114300" lvl="1">
              <a:defRPr/>
            </a:pPr>
            <a:r>
              <a:rPr lang="en-US" sz="1100" b="1" dirty="0">
                <a:latin typeface="Courier New" pitchFamily="18" charset="0"/>
              </a:rPr>
              <a:t>...         return 'child'</a:t>
            </a:r>
          </a:p>
          <a:p>
            <a:pPr marL="114300" lvl="1">
              <a:defRPr/>
            </a:pPr>
            <a:r>
              <a:rPr lang="en-US" sz="1100" b="1" dirty="0">
                <a:latin typeface="Courier New" pitchFamily="18" charset="0"/>
              </a:rPr>
              <a:t>...</a:t>
            </a:r>
          </a:p>
          <a:p>
            <a:pPr marL="114300" lvl="1">
              <a:defRPr/>
            </a:pPr>
            <a:r>
              <a:rPr lang="en-US" sz="1100" b="1" dirty="0">
                <a:latin typeface="Courier New" pitchFamily="18" charset="0"/>
              </a:rPr>
              <a:t>&gt;&gt;&gt; c = Child()</a:t>
            </a:r>
          </a:p>
          <a:p>
            <a:pPr marL="114300" lvl="1">
              <a:defRPr/>
            </a:pPr>
            <a:r>
              <a:rPr lang="en-US" sz="1100" b="1" dirty="0">
                <a:latin typeface="Courier New" pitchFamily="18" charset="0"/>
              </a:rPr>
              <a:t>&gt;&gt;&gt; c.val = 10</a:t>
            </a:r>
          </a:p>
          <a:p>
            <a:pPr marL="114300" lvl="1">
              <a:defRPr/>
            </a:pPr>
            <a:r>
              <a:rPr lang="en-US" sz="1100" b="1" dirty="0">
                <a:latin typeface="Courier New" pitchFamily="18" charset="0"/>
              </a:rPr>
              <a:t>&gt;&gt;&gt; </a:t>
            </a:r>
            <a:r>
              <a:rPr lang="en-US" sz="1100" b="1" dirty="0" err="1">
                <a:latin typeface="Courier New" pitchFamily="18" charset="0"/>
              </a:rPr>
              <a:t>c.who</a:t>
            </a:r>
            <a:r>
              <a:rPr lang="en-US" sz="1100" b="1" dirty="0">
                <a:latin typeface="Courier New" pitchFamily="18" charset="0"/>
              </a:rPr>
              <a:t>()</a:t>
            </a:r>
          </a:p>
          <a:p>
            <a:pPr marL="114300" lvl="1">
              <a:defRPr/>
            </a:pPr>
            <a:r>
              <a:rPr lang="en-US" sz="1100" b="1" dirty="0">
                <a:latin typeface="Courier New" pitchFamily="18" charset="0"/>
              </a:rPr>
              <a:t>'child'</a:t>
            </a:r>
          </a:p>
          <a:p>
            <a:pPr marL="114300" lvl="1">
              <a:defRPr/>
            </a:pPr>
            <a:r>
              <a:rPr lang="en-US" sz="1100" b="1" dirty="0">
                <a:latin typeface="Courier New" pitchFamily="18" charset="0"/>
              </a:rPr>
              <a:t>&gt;&gt;&gt; </a:t>
            </a:r>
            <a:r>
              <a:rPr lang="en-US" sz="1100" b="1" dirty="0" err="1">
                <a:latin typeface="Courier New" pitchFamily="18" charset="0"/>
              </a:rPr>
              <a:t>c.__class</a:t>
            </a:r>
            <a:r>
              <a:rPr lang="en-US" sz="1100" b="1" dirty="0">
                <a:latin typeface="Courier New" pitchFamily="18" charset="0"/>
              </a:rPr>
              <a:t>__ = Parent</a:t>
            </a:r>
          </a:p>
          <a:p>
            <a:pPr marL="114300" lvl="1">
              <a:defRPr/>
            </a:pPr>
            <a:r>
              <a:rPr lang="en-US" sz="1100" b="1" dirty="0">
                <a:latin typeface="Courier New" pitchFamily="18" charset="0"/>
              </a:rPr>
              <a:t>&gt;&gt;&gt; </a:t>
            </a:r>
            <a:r>
              <a:rPr lang="en-US" sz="1100" b="1" dirty="0" err="1">
                <a:latin typeface="Courier New" pitchFamily="18" charset="0"/>
              </a:rPr>
              <a:t>c.who</a:t>
            </a:r>
            <a:r>
              <a:rPr lang="en-US" sz="1100" b="1" dirty="0">
                <a:latin typeface="Courier New" pitchFamily="18" charset="0"/>
              </a:rPr>
              <a:t>()</a:t>
            </a:r>
          </a:p>
          <a:p>
            <a:pPr marL="114300" lvl="1">
              <a:defRPr/>
            </a:pPr>
            <a:r>
              <a:rPr lang="en-US" sz="1100" b="1" dirty="0">
                <a:latin typeface="Courier New" pitchFamily="18" charset="0"/>
              </a:rPr>
              <a:t>'parent'</a:t>
            </a:r>
          </a:p>
          <a:p>
            <a:pPr marL="114300" lvl="1">
              <a:defRPr/>
            </a:pPr>
            <a:r>
              <a:rPr lang="en-US" sz="1100" b="1" dirty="0">
                <a:latin typeface="Courier New" pitchFamily="18" charset="0"/>
              </a:rPr>
              <a:t>&gt;&gt;&gt; c.val</a:t>
            </a:r>
          </a:p>
          <a:p>
            <a:pPr marL="114300" lvl="1">
              <a:defRPr/>
            </a:pPr>
            <a:r>
              <a:rPr lang="en-US" sz="1100" b="1" dirty="0">
                <a:latin typeface="Courier New" pitchFamily="18" charset="0"/>
              </a:rPr>
              <a:t>10</a:t>
            </a:r>
          </a:p>
        </p:txBody>
      </p:sp>
    </p:spTree>
    <p:extLst>
      <p:ext uri="{BB962C8B-B14F-4D97-AF65-F5344CB8AC3E}">
        <p14:creationId xmlns:p14="http://schemas.microsoft.com/office/powerpoint/2010/main" val="22072170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p:txBody>
          <a:bodyPr rtlCol="0">
            <a:normAutofit/>
          </a:bodyPr>
          <a:lstStyle/>
          <a:p>
            <a:pPr algn="just" defTabSz="914309">
              <a:spcBef>
                <a:spcPts val="600"/>
              </a:spcBef>
              <a:defRPr/>
            </a:pPr>
            <a:r>
              <a:rPr lang="en-US" sz="2800" dirty="0"/>
              <a:t>A </a:t>
            </a:r>
            <a:r>
              <a:rPr lang="en-US" sz="2800" dirty="0">
                <a:solidFill>
                  <a:srgbClr val="C00000"/>
                </a:solidFill>
              </a:rPr>
              <a:t>class</a:t>
            </a:r>
            <a:r>
              <a:rPr lang="en-US" sz="2800" dirty="0"/>
              <a:t> creates a </a:t>
            </a:r>
            <a:r>
              <a:rPr lang="en-US" sz="2800" dirty="0">
                <a:solidFill>
                  <a:srgbClr val="C00000"/>
                </a:solidFill>
              </a:rPr>
              <a:t>new </a:t>
            </a:r>
            <a:r>
              <a:rPr lang="en-US" sz="2800" dirty="0" smtClean="0">
                <a:solidFill>
                  <a:srgbClr val="C00000"/>
                </a:solidFill>
              </a:rPr>
              <a:t>local namespace </a:t>
            </a:r>
            <a:r>
              <a:rPr lang="en-US" sz="2800" dirty="0" smtClean="0"/>
              <a:t>where </a:t>
            </a:r>
            <a:r>
              <a:rPr lang="en-US" sz="2800" dirty="0"/>
              <a:t>all its attributes are defined. Attributes may be data or functions</a:t>
            </a:r>
            <a:r>
              <a:rPr lang="en-US" sz="2800" dirty="0" smtClean="0"/>
              <a:t>.</a:t>
            </a:r>
          </a:p>
          <a:p>
            <a:pPr algn="just" defTabSz="914309">
              <a:spcBef>
                <a:spcPts val="600"/>
              </a:spcBef>
              <a:defRPr/>
            </a:pPr>
            <a:r>
              <a:rPr lang="en-US" sz="2800" dirty="0">
                <a:solidFill>
                  <a:srgbClr val="C00000"/>
                </a:solidFill>
              </a:rPr>
              <a:t>Object</a:t>
            </a:r>
            <a:r>
              <a:rPr lang="en-US" sz="2800" dirty="0"/>
              <a:t> is simply a collection of data (variables) and methods (functions) that act on those data. And, </a:t>
            </a:r>
            <a:r>
              <a:rPr lang="en-US" sz="2800" dirty="0">
                <a:solidFill>
                  <a:srgbClr val="C00000"/>
                </a:solidFill>
              </a:rPr>
              <a:t>class</a:t>
            </a:r>
            <a:r>
              <a:rPr lang="en-US" sz="2800" dirty="0"/>
              <a:t> is a blueprint for the object.</a:t>
            </a:r>
            <a:endParaRPr lang="uk-UA" altLang="en-US" sz="28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pPr eaLnBrk="1" hangingPunct="1"/>
            <a:r>
              <a:rPr lang="en-US" altLang="en-US" b="1" dirty="0">
                <a:solidFill>
                  <a:srgbClr val="25286E"/>
                </a:solidFill>
              </a:rPr>
              <a:t>Class and Object</a:t>
            </a:r>
          </a:p>
        </p:txBody>
      </p:sp>
    </p:spTree>
    <p:extLst>
      <p:ext uri="{BB962C8B-B14F-4D97-AF65-F5344CB8AC3E}">
        <p14:creationId xmlns:p14="http://schemas.microsoft.com/office/powerpoint/2010/main" val="3499803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08716" y="617406"/>
            <a:ext cx="11355761" cy="525970"/>
          </a:xfrm>
        </p:spPr>
        <p:txBody>
          <a:bodyPr/>
          <a:lstStyle/>
          <a:p>
            <a:r>
              <a:rPr lang="en-US" b="1" dirty="0" smtClean="0"/>
              <a:t>More questions ?</a:t>
            </a:r>
            <a:endParaRPr lang="uk-UA" dirty="0"/>
          </a:p>
        </p:txBody>
      </p:sp>
      <p:pic>
        <p:nvPicPr>
          <p:cNvPr id="2050" name="Picture 2" descr="Ð ÐµÐ·ÑÐ»ÑÑÐ°Ñ Ð¿Ð¾ÑÑÐºÑ Ð·Ð¾Ð±ÑÐ°Ð¶ÐµÐ½Ñ Ð·Ð° Ð·Ð°Ð¿Ð¸ÑÐ¾Ð¼ &quot;more quastion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597" y="1723260"/>
            <a:ext cx="5977998" cy="4483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2324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DE2274-F6F9-4508-9783-A9EA962AD867}"/>
              </a:ext>
            </a:extLst>
          </p:cNvPr>
          <p:cNvSpPr>
            <a:spLocks noGrp="1"/>
          </p:cNvSpPr>
          <p:nvPr>
            <p:ph type="title"/>
          </p:nvPr>
        </p:nvSpPr>
        <p:spPr/>
        <p:txBody>
          <a:bodyPr/>
          <a:lstStyle/>
          <a:p>
            <a:r>
              <a:rPr lang="en-US" dirty="0"/>
              <a:t>THANKS</a:t>
            </a:r>
          </a:p>
        </p:txBody>
      </p:sp>
    </p:spTree>
    <p:extLst>
      <p:ext uri="{BB962C8B-B14F-4D97-AF65-F5344CB8AC3E}">
        <p14:creationId xmlns:p14="http://schemas.microsoft.com/office/powerpoint/2010/main" val="27553349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617406"/>
            <a:ext cx="11355761" cy="525970"/>
          </a:xfrm>
        </p:spPr>
        <p:txBody>
          <a:bodyPr/>
          <a:lstStyle/>
          <a:p>
            <a:r>
              <a:rPr lang="en-US" b="1" dirty="0" smtClean="0"/>
              <a:t>Defining </a:t>
            </a:r>
            <a:r>
              <a:rPr lang="en-US" b="1" dirty="0"/>
              <a:t>a </a:t>
            </a:r>
            <a:r>
              <a:rPr lang="en-US" b="1" dirty="0">
                <a:solidFill>
                  <a:srgbClr val="002060"/>
                </a:solidFill>
              </a:rPr>
              <a:t>Class</a:t>
            </a:r>
            <a:r>
              <a:rPr lang="en-US" b="1" dirty="0"/>
              <a:t> in Python</a:t>
            </a:r>
            <a:br>
              <a:rPr lang="en-US" b="1" dirty="0"/>
            </a:br>
            <a:r>
              <a:rPr lang="en-US" dirty="0" smtClean="0"/>
              <a:t> </a:t>
            </a:r>
            <a:endParaRPr lang="uk-UA" dirty="0"/>
          </a:p>
        </p:txBody>
      </p:sp>
      <p:sp>
        <p:nvSpPr>
          <p:cNvPr id="3" name="Content Placeholder 2"/>
          <p:cNvSpPr>
            <a:spLocks noGrp="1"/>
          </p:cNvSpPr>
          <p:nvPr>
            <p:ph sz="half" idx="10"/>
          </p:nvPr>
        </p:nvSpPr>
        <p:spPr>
          <a:xfrm>
            <a:off x="528145" y="1288853"/>
            <a:ext cx="11352277" cy="4632976"/>
          </a:xfrm>
        </p:spPr>
        <p:txBody>
          <a:bodyPr/>
          <a:lstStyle/>
          <a:p>
            <a:r>
              <a:rPr lang="en-US" dirty="0" smtClean="0"/>
              <a:t>To </a:t>
            </a:r>
            <a:r>
              <a:rPr lang="en-US" dirty="0"/>
              <a:t>determine the class, you use </a:t>
            </a:r>
            <a:r>
              <a:rPr lang="en-US" b="1" dirty="0"/>
              <a:t>class</a:t>
            </a:r>
            <a:r>
              <a:rPr lang="en-US" dirty="0"/>
              <a:t> operator:</a:t>
            </a:r>
          </a:p>
          <a:p>
            <a:pPr marL="0" indent="0">
              <a:buNone/>
            </a:pPr>
            <a:r>
              <a:rPr lang="en-US" dirty="0"/>
              <a:t/>
            </a:r>
            <a:br>
              <a:rPr lang="en-US" dirty="0"/>
            </a:br>
            <a:endParaRPr lang="en-US" dirty="0"/>
          </a:p>
          <a:p>
            <a:r>
              <a:rPr lang="en-US" dirty="0"/>
              <a:t>In a class can be basic (parent) classes (</a:t>
            </a:r>
            <a:r>
              <a:rPr lang="en-US" dirty="0" err="1"/>
              <a:t>superclasses</a:t>
            </a:r>
            <a:r>
              <a:rPr lang="en-US" dirty="0"/>
              <a:t>), which (if any) are listed in parentheses after the defined class. </a:t>
            </a:r>
          </a:p>
          <a:p>
            <a:r>
              <a:rPr lang="en-US" dirty="0"/>
              <a:t>The smallest possible class definition looks like this: </a:t>
            </a:r>
            <a:endParaRPr lang="en-US" dirty="0" smtClean="0"/>
          </a:p>
          <a:p>
            <a:endParaRPr lang="en-US" dirty="0"/>
          </a:p>
          <a:p>
            <a:endParaRPr lang="en-US" dirty="0" smtClean="0"/>
          </a:p>
          <a:p>
            <a:pPr marL="0" indent="0">
              <a:buNone/>
            </a:pPr>
            <a:r>
              <a:rPr lang="en-US" sz="2000" dirty="0"/>
              <a:t>There are also special attributes in it that begins with double underscores (__). </a:t>
            </a:r>
            <a:endParaRPr lang="en-US" sz="2000" dirty="0" smtClean="0"/>
          </a:p>
          <a:p>
            <a:pPr marL="0" indent="0">
              <a:buNone/>
            </a:pPr>
            <a:r>
              <a:rPr lang="en-US" sz="2000" dirty="0" smtClean="0"/>
              <a:t>For </a:t>
            </a:r>
            <a:r>
              <a:rPr lang="en-US" sz="2000" dirty="0"/>
              <a:t>example, </a:t>
            </a:r>
            <a:r>
              <a:rPr lang="en-US" sz="2000" b="1" dirty="0"/>
              <a:t>__doc__ gives us the </a:t>
            </a:r>
            <a:r>
              <a:rPr lang="en-US" sz="2000" b="1" dirty="0" err="1"/>
              <a:t>docstring</a:t>
            </a:r>
            <a:r>
              <a:rPr lang="en-US" sz="2000" b="1" dirty="0"/>
              <a:t> of that class</a:t>
            </a:r>
            <a:r>
              <a:rPr lang="en-US" sz="2000" dirty="0"/>
              <a:t>.</a:t>
            </a:r>
          </a:p>
          <a:p>
            <a:endParaRPr lang="en-US" dirty="0"/>
          </a:p>
          <a:p>
            <a:endParaRPr lang="uk-UA" dirty="0"/>
          </a:p>
        </p:txBody>
      </p:sp>
      <p:sp>
        <p:nvSpPr>
          <p:cNvPr id="4" name="Text Box 9"/>
          <p:cNvSpPr txBox="1">
            <a:spLocks noChangeArrowheads="1"/>
          </p:cNvSpPr>
          <p:nvPr/>
        </p:nvSpPr>
        <p:spPr bwMode="auto">
          <a:xfrm>
            <a:off x="2721088" y="1823954"/>
            <a:ext cx="6367314" cy="771525"/>
          </a:xfrm>
          <a:prstGeom prst="rect">
            <a:avLst/>
          </a:prstGeom>
          <a:solidFill>
            <a:schemeClr val="bg1">
              <a:alpha val="50195"/>
            </a:schemeClr>
          </a:solidFill>
          <a:ln w="9525">
            <a:solidFill>
              <a:schemeClr val="accent6"/>
            </a:solidFill>
            <a:prstDash val="solid"/>
            <a:miter lim="800000"/>
            <a:headEnd/>
            <a:tailEnd/>
          </a:ln>
        </p:spPr>
        <p:txBody>
          <a:bodyPr wrap="square" tIns="137160" bIns="137160">
            <a:spAutoFit/>
          </a:bodyPr>
          <a:lstStyle>
            <a:lvl1pPr eaLnBrk="0" hangingPunct="0">
              <a:defRPr sz="1600">
                <a:solidFill>
                  <a:srgbClr val="333333"/>
                </a:solidFill>
                <a:latin typeface="Courier New" panose="02070309020205020404" pitchFamily="49" charset="0"/>
              </a:defRPr>
            </a:lvl1pPr>
            <a:lvl2pPr marL="742950" indent="-28575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eaLnBrk="1" hangingPunct="1"/>
            <a:r>
              <a:rPr lang="uk-UA" altLang="uk-UA" b="1" dirty="0" err="1">
                <a:solidFill>
                  <a:srgbClr val="0070C0"/>
                </a:solidFill>
                <a:latin typeface="Consolas" panose="020B0609020204030204" pitchFamily="49" charset="0"/>
              </a:rPr>
              <a:t>class</a:t>
            </a:r>
            <a:r>
              <a:rPr lang="en-US" altLang="uk-UA" b="1" dirty="0" smtClean="0">
                <a:latin typeface="Consolas" panose="020B0609020204030204" pitchFamily="49" charset="0"/>
              </a:rPr>
              <a:t> </a:t>
            </a:r>
            <a:r>
              <a:rPr lang="en-US" altLang="uk-UA" b="1" dirty="0" err="1">
                <a:latin typeface="Consolas" panose="020B0609020204030204" pitchFamily="49" charset="0"/>
              </a:rPr>
              <a:t>ClassName</a:t>
            </a:r>
            <a:r>
              <a:rPr lang="en-US" altLang="uk-UA" b="1" dirty="0">
                <a:latin typeface="Consolas" panose="020B0609020204030204" pitchFamily="49" charset="0"/>
              </a:rPr>
              <a:t> (superclass 1, superclass 2, ...)</a:t>
            </a:r>
          </a:p>
          <a:p>
            <a:pPr eaLnBrk="1" hangingPunct="1"/>
            <a:r>
              <a:rPr lang="en-US" altLang="uk-UA" b="1" dirty="0" smtClean="0">
                <a:latin typeface="Consolas" panose="020B0609020204030204" pitchFamily="49" charset="0"/>
              </a:rPr>
              <a:t>     </a:t>
            </a:r>
            <a:r>
              <a:rPr lang="en-US" altLang="uk-UA" b="1" dirty="0" smtClean="0">
                <a:solidFill>
                  <a:schemeClr val="accent1"/>
                </a:solidFill>
                <a:latin typeface="Consolas" panose="020B0609020204030204" pitchFamily="49" charset="0"/>
              </a:rPr>
              <a:t># </a:t>
            </a:r>
            <a:r>
              <a:rPr lang="en-US" altLang="uk-UA" b="1" dirty="0">
                <a:solidFill>
                  <a:schemeClr val="accent1"/>
                </a:solidFill>
                <a:latin typeface="Consolas" panose="020B0609020204030204" pitchFamily="49" charset="0"/>
              </a:rPr>
              <a:t>Define attributes and methods of the class</a:t>
            </a:r>
            <a:endParaRPr lang="ru-RU" altLang="uk-UA" b="1" dirty="0">
              <a:solidFill>
                <a:schemeClr val="accent1"/>
              </a:solidFill>
              <a:latin typeface="Consolas" panose="020B0609020204030204" pitchFamily="49" charset="0"/>
            </a:endParaRPr>
          </a:p>
        </p:txBody>
      </p:sp>
      <p:sp>
        <p:nvSpPr>
          <p:cNvPr id="5" name="Text Box 10"/>
          <p:cNvSpPr txBox="1">
            <a:spLocks noChangeArrowheads="1"/>
          </p:cNvSpPr>
          <p:nvPr/>
        </p:nvSpPr>
        <p:spPr bwMode="auto">
          <a:xfrm>
            <a:off x="2748108" y="4053142"/>
            <a:ext cx="6367314" cy="1015663"/>
          </a:xfrm>
          <a:prstGeom prst="rect">
            <a:avLst/>
          </a:prstGeom>
          <a:solidFill>
            <a:schemeClr val="bg1">
              <a:alpha val="50195"/>
            </a:schemeClr>
          </a:solidFill>
          <a:ln w="9525">
            <a:solidFill>
              <a:schemeClr val="accent6"/>
            </a:solidFill>
            <a:prstDash val="solid"/>
            <a:miter lim="800000"/>
            <a:headEnd/>
            <a:tailEnd/>
          </a:ln>
        </p:spPr>
        <p:txBody>
          <a:bodyPr wrap="square" tIns="137160" bIns="137160">
            <a:spAutoFit/>
          </a:bodyPr>
          <a:lstStyle>
            <a:lvl1pPr eaLnBrk="0" hangingPunct="0">
              <a:defRPr sz="1600">
                <a:solidFill>
                  <a:srgbClr val="333333"/>
                </a:solidFill>
                <a:latin typeface="Courier New" panose="02070309020205020404" pitchFamily="49" charset="0"/>
              </a:defRPr>
            </a:lvl1pPr>
            <a:lvl2pPr marL="742950" indent="-28575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eaLnBrk="1" hangingPunct="1"/>
            <a:r>
              <a:rPr lang="uk-UA" altLang="uk-UA" b="1" dirty="0" err="1" smtClean="0">
                <a:solidFill>
                  <a:srgbClr val="0070C0"/>
                </a:solidFill>
                <a:latin typeface="Consolas" panose="020B0609020204030204" pitchFamily="49" charset="0"/>
              </a:rPr>
              <a:t>class</a:t>
            </a:r>
            <a:r>
              <a:rPr lang="uk-UA" altLang="uk-UA" b="1" dirty="0" smtClean="0">
                <a:solidFill>
                  <a:srgbClr val="000000"/>
                </a:solidFill>
                <a:latin typeface="Consolas" panose="020B0609020204030204" pitchFamily="49" charset="0"/>
              </a:rPr>
              <a:t> </a:t>
            </a:r>
            <a:r>
              <a:rPr lang="uk-UA" altLang="uk-UA" b="1" dirty="0" err="1">
                <a:solidFill>
                  <a:schemeClr val="tx1"/>
                </a:solidFill>
                <a:latin typeface="Consolas" panose="020B0609020204030204" pitchFamily="49" charset="0"/>
              </a:rPr>
              <a:t>MyNewClass</a:t>
            </a:r>
            <a:r>
              <a:rPr lang="uk-UA" altLang="uk-UA" b="1" dirty="0">
                <a:solidFill>
                  <a:srgbClr val="000000"/>
                </a:solidFill>
                <a:latin typeface="Consolas" panose="020B0609020204030204" pitchFamily="49" charset="0"/>
              </a:rPr>
              <a:t>: </a:t>
            </a:r>
            <a:endParaRPr lang="en-US" altLang="uk-UA" b="1" dirty="0" smtClean="0">
              <a:solidFill>
                <a:srgbClr val="000000"/>
              </a:solidFill>
              <a:latin typeface="Consolas" panose="020B0609020204030204" pitchFamily="49" charset="0"/>
            </a:endParaRPr>
          </a:p>
          <a:p>
            <a:pPr eaLnBrk="1" hangingPunct="1"/>
            <a:r>
              <a:rPr lang="uk-UA" altLang="uk-UA" b="1" dirty="0" smtClean="0">
                <a:solidFill>
                  <a:srgbClr val="800000"/>
                </a:solidFill>
                <a:latin typeface="Consolas" panose="020B0609020204030204" pitchFamily="49" charset="0"/>
              </a:rPr>
              <a:t>''</a:t>
            </a:r>
            <a:r>
              <a:rPr lang="uk-UA" altLang="uk-UA" b="1" dirty="0">
                <a:solidFill>
                  <a:srgbClr val="800000"/>
                </a:solidFill>
                <a:latin typeface="Consolas" panose="020B0609020204030204" pitchFamily="49" charset="0"/>
              </a:rPr>
              <a:t>'</a:t>
            </a:r>
            <a:r>
              <a:rPr lang="uk-UA" altLang="uk-UA" b="1" dirty="0" err="1">
                <a:solidFill>
                  <a:srgbClr val="800000"/>
                </a:solidFill>
                <a:latin typeface="Consolas" panose="020B0609020204030204" pitchFamily="49" charset="0"/>
              </a:rPr>
              <a:t>This</a:t>
            </a:r>
            <a:r>
              <a:rPr lang="uk-UA" altLang="uk-UA" b="1" dirty="0">
                <a:solidFill>
                  <a:srgbClr val="800000"/>
                </a:solidFill>
                <a:latin typeface="Consolas" panose="020B0609020204030204" pitchFamily="49" charset="0"/>
              </a:rPr>
              <a:t> </a:t>
            </a:r>
            <a:r>
              <a:rPr lang="uk-UA" altLang="uk-UA" b="1" dirty="0" err="1">
                <a:solidFill>
                  <a:srgbClr val="800000"/>
                </a:solidFill>
                <a:latin typeface="Consolas" panose="020B0609020204030204" pitchFamily="49" charset="0"/>
              </a:rPr>
              <a:t>is</a:t>
            </a:r>
            <a:r>
              <a:rPr lang="uk-UA" altLang="uk-UA" b="1" dirty="0">
                <a:solidFill>
                  <a:srgbClr val="800000"/>
                </a:solidFill>
                <a:latin typeface="Consolas" panose="020B0609020204030204" pitchFamily="49" charset="0"/>
              </a:rPr>
              <a:t> a </a:t>
            </a:r>
            <a:r>
              <a:rPr lang="uk-UA" altLang="uk-UA" b="1" dirty="0" err="1">
                <a:solidFill>
                  <a:srgbClr val="800000"/>
                </a:solidFill>
                <a:latin typeface="Consolas" panose="020B0609020204030204" pitchFamily="49" charset="0"/>
              </a:rPr>
              <a:t>docstring</a:t>
            </a:r>
            <a:r>
              <a:rPr lang="uk-UA" altLang="uk-UA" b="1" dirty="0">
                <a:solidFill>
                  <a:srgbClr val="800000"/>
                </a:solidFill>
                <a:latin typeface="Consolas" panose="020B0609020204030204" pitchFamily="49" charset="0"/>
              </a:rPr>
              <a:t>. I </a:t>
            </a:r>
            <a:r>
              <a:rPr lang="uk-UA" altLang="uk-UA" b="1" dirty="0" err="1">
                <a:solidFill>
                  <a:srgbClr val="800000"/>
                </a:solidFill>
                <a:latin typeface="Consolas" panose="020B0609020204030204" pitchFamily="49" charset="0"/>
              </a:rPr>
              <a:t>have</a:t>
            </a:r>
            <a:r>
              <a:rPr lang="uk-UA" altLang="uk-UA" b="1" dirty="0">
                <a:solidFill>
                  <a:srgbClr val="800000"/>
                </a:solidFill>
                <a:latin typeface="Consolas" panose="020B0609020204030204" pitchFamily="49" charset="0"/>
              </a:rPr>
              <a:t> </a:t>
            </a:r>
            <a:r>
              <a:rPr lang="uk-UA" altLang="uk-UA" b="1" dirty="0" err="1">
                <a:solidFill>
                  <a:srgbClr val="800000"/>
                </a:solidFill>
                <a:latin typeface="Consolas" panose="020B0609020204030204" pitchFamily="49" charset="0"/>
              </a:rPr>
              <a:t>created</a:t>
            </a:r>
            <a:r>
              <a:rPr lang="uk-UA" altLang="uk-UA" b="1" dirty="0">
                <a:solidFill>
                  <a:srgbClr val="800000"/>
                </a:solidFill>
                <a:latin typeface="Consolas" panose="020B0609020204030204" pitchFamily="49" charset="0"/>
              </a:rPr>
              <a:t> a </a:t>
            </a:r>
            <a:r>
              <a:rPr lang="uk-UA" altLang="uk-UA" b="1" dirty="0" err="1">
                <a:solidFill>
                  <a:srgbClr val="800000"/>
                </a:solidFill>
                <a:latin typeface="Consolas" panose="020B0609020204030204" pitchFamily="49" charset="0"/>
              </a:rPr>
              <a:t>new</a:t>
            </a:r>
            <a:r>
              <a:rPr lang="uk-UA" altLang="uk-UA" b="1" dirty="0">
                <a:solidFill>
                  <a:srgbClr val="800000"/>
                </a:solidFill>
                <a:latin typeface="Consolas" panose="020B0609020204030204" pitchFamily="49" charset="0"/>
              </a:rPr>
              <a:t> </a:t>
            </a:r>
            <a:r>
              <a:rPr lang="uk-UA" altLang="uk-UA" b="1" dirty="0" err="1">
                <a:solidFill>
                  <a:srgbClr val="800000"/>
                </a:solidFill>
                <a:latin typeface="Consolas" panose="020B0609020204030204" pitchFamily="49" charset="0"/>
              </a:rPr>
              <a:t>class</a:t>
            </a:r>
            <a:r>
              <a:rPr lang="uk-UA" altLang="uk-UA" b="1" dirty="0">
                <a:solidFill>
                  <a:srgbClr val="800000"/>
                </a:solidFill>
                <a:latin typeface="Consolas" panose="020B0609020204030204" pitchFamily="49" charset="0"/>
              </a:rPr>
              <a:t>'''</a:t>
            </a:r>
            <a:r>
              <a:rPr lang="uk-UA" altLang="uk-UA" b="1" dirty="0">
                <a:solidFill>
                  <a:srgbClr val="000000"/>
                </a:solidFill>
                <a:latin typeface="Consolas" panose="020B0609020204030204" pitchFamily="49" charset="0"/>
              </a:rPr>
              <a:t> </a:t>
            </a:r>
            <a:r>
              <a:rPr lang="en-US" altLang="uk-UA" b="1" dirty="0" smtClean="0">
                <a:solidFill>
                  <a:srgbClr val="000000"/>
                </a:solidFill>
                <a:latin typeface="Consolas" panose="020B0609020204030204" pitchFamily="49" charset="0"/>
              </a:rPr>
              <a:t>	</a:t>
            </a:r>
            <a:r>
              <a:rPr lang="uk-UA" altLang="uk-UA" b="1" dirty="0" err="1" smtClean="0">
                <a:solidFill>
                  <a:srgbClr val="0070C0"/>
                </a:solidFill>
                <a:latin typeface="Consolas" panose="020B0609020204030204" pitchFamily="49" charset="0"/>
              </a:rPr>
              <a:t>pass</a:t>
            </a:r>
            <a:r>
              <a:rPr lang="uk-UA" altLang="uk-UA" b="1" dirty="0" smtClean="0">
                <a:solidFill>
                  <a:schemeClr val="tx1"/>
                </a:solidFill>
                <a:latin typeface="Consolas" panose="020B0609020204030204" pitchFamily="49" charset="0"/>
              </a:rPr>
              <a:t> </a:t>
            </a:r>
            <a:endParaRPr lang="ru-RU" altLang="uk-UA" b="1" dirty="0">
              <a:solidFill>
                <a:srgbClr val="C00000"/>
              </a:solidFill>
            </a:endParaRPr>
          </a:p>
        </p:txBody>
      </p:sp>
    </p:spTree>
    <p:extLst>
      <p:ext uri="{BB962C8B-B14F-4D97-AF65-F5344CB8AC3E}">
        <p14:creationId xmlns:p14="http://schemas.microsoft.com/office/powerpoint/2010/main" val="39769300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200" y="670482"/>
            <a:ext cx="11355761" cy="525970"/>
          </a:xfrm>
        </p:spPr>
        <p:txBody>
          <a:bodyPr/>
          <a:lstStyle/>
          <a:p>
            <a:r>
              <a:rPr lang="en-US" b="1" dirty="0"/>
              <a:t>Class </a:t>
            </a:r>
            <a:r>
              <a:rPr lang="en-US" b="1" dirty="0" smtClean="0"/>
              <a:t>methods &amp; </a:t>
            </a:r>
            <a:r>
              <a:rPr lang="en-US" b="1" dirty="0" err="1" smtClean="0"/>
              <a:t>attributses</a:t>
            </a:r>
            <a:endParaRPr lang="uk-UA" b="1" dirty="0"/>
          </a:p>
        </p:txBody>
      </p:sp>
      <p:sp>
        <p:nvSpPr>
          <p:cNvPr id="3" name="Content Placeholder 2"/>
          <p:cNvSpPr>
            <a:spLocks noGrp="1"/>
          </p:cNvSpPr>
          <p:nvPr>
            <p:ph sz="half" idx="10"/>
          </p:nvPr>
        </p:nvSpPr>
        <p:spPr>
          <a:xfrm>
            <a:off x="415684" y="1381509"/>
            <a:ext cx="11352277" cy="4351338"/>
          </a:xfrm>
        </p:spPr>
        <p:txBody>
          <a:bodyPr>
            <a:normAutofit/>
          </a:bodyPr>
          <a:lstStyle/>
          <a:p>
            <a:r>
              <a:rPr lang="en-US" sz="2000" dirty="0"/>
              <a:t>In the terminology of the Python members of the class are called </a:t>
            </a:r>
            <a:r>
              <a:rPr lang="en-US" sz="2000" b="1" dirty="0"/>
              <a:t>attributes</a:t>
            </a:r>
            <a:r>
              <a:rPr lang="en-US" sz="2000" dirty="0"/>
              <a:t>, functions of the class - </a:t>
            </a:r>
            <a:r>
              <a:rPr lang="en-US" sz="2000" b="1" dirty="0"/>
              <a:t>methods</a:t>
            </a:r>
            <a:r>
              <a:rPr lang="en-US" sz="2000" dirty="0"/>
              <a:t> and fields of the class - </a:t>
            </a:r>
            <a:r>
              <a:rPr lang="en-US" sz="2000" b="1" dirty="0"/>
              <a:t>properties</a:t>
            </a:r>
            <a:r>
              <a:rPr lang="en-US" sz="2000" dirty="0"/>
              <a:t> (or simply </a:t>
            </a:r>
            <a:r>
              <a:rPr lang="en-US" sz="2000" b="1" dirty="0"/>
              <a:t>attributes</a:t>
            </a:r>
            <a:r>
              <a:rPr lang="en-US" sz="2000" dirty="0"/>
              <a:t>).</a:t>
            </a:r>
          </a:p>
          <a:p>
            <a:r>
              <a:rPr lang="en-US" sz="2000" dirty="0"/>
              <a:t>Definitions of </a:t>
            </a:r>
            <a:r>
              <a:rPr lang="en-US" sz="2000" b="1" dirty="0"/>
              <a:t>methods</a:t>
            </a:r>
            <a:r>
              <a:rPr lang="en-US" sz="2000" dirty="0"/>
              <a:t> are similar to the definitions of functions, but (with some exceptions, of which below) methods always have the first argument, called on the widely accepted agreement self: </a:t>
            </a:r>
          </a:p>
          <a:p>
            <a:endParaRPr lang="en-US" sz="2000" dirty="0"/>
          </a:p>
          <a:p>
            <a:endParaRPr lang="en-US" sz="2000" dirty="0"/>
          </a:p>
          <a:p>
            <a:endParaRPr lang="en-US" sz="2000" dirty="0"/>
          </a:p>
          <a:p>
            <a:r>
              <a:rPr lang="en-US" sz="2000" dirty="0"/>
              <a:t>Definitions of </a:t>
            </a:r>
            <a:r>
              <a:rPr lang="en-US" sz="2000" b="1" dirty="0"/>
              <a:t>properties</a:t>
            </a:r>
            <a:r>
              <a:rPr lang="en-US" sz="2000" dirty="0" smtClean="0"/>
              <a:t> </a:t>
            </a:r>
            <a:r>
              <a:rPr lang="en-US" sz="2000" dirty="0"/>
              <a:t>- the usual assignment operators that connect some of the values with attribute names: </a:t>
            </a:r>
          </a:p>
          <a:p>
            <a:endParaRPr lang="en-US" sz="2000" dirty="0"/>
          </a:p>
          <a:p>
            <a:endParaRPr lang="uk-UA" sz="2000" dirty="0"/>
          </a:p>
        </p:txBody>
      </p:sp>
      <p:sp>
        <p:nvSpPr>
          <p:cNvPr id="4" name="Text Box 5"/>
          <p:cNvSpPr txBox="1">
            <a:spLocks noChangeArrowheads="1"/>
          </p:cNvSpPr>
          <p:nvPr/>
        </p:nvSpPr>
        <p:spPr bwMode="auto">
          <a:xfrm>
            <a:off x="2130988" y="2784633"/>
            <a:ext cx="7696200" cy="1042987"/>
          </a:xfrm>
          <a:prstGeom prst="rect">
            <a:avLst/>
          </a:prstGeom>
          <a:solidFill>
            <a:schemeClr val="bg1">
              <a:alpha val="50195"/>
            </a:schemeClr>
          </a:solidFill>
          <a:ln w="9525">
            <a:solidFill>
              <a:schemeClr val="accent6"/>
            </a:solidFill>
            <a:prstDash val="solid"/>
            <a:miter lim="800000"/>
            <a:headEnd/>
            <a:tailEnd/>
          </a:ln>
        </p:spPr>
        <p:txBody>
          <a:bodyPr tIns="137160" bIns="137160">
            <a:spAutoFit/>
          </a:bodyPr>
          <a:lstStyle>
            <a:lvl1pPr eaLnBrk="0" hangingPunct="0">
              <a:defRPr sz="1600">
                <a:solidFill>
                  <a:srgbClr val="333333"/>
                </a:solidFill>
                <a:latin typeface="Courier New" panose="02070309020205020404" pitchFamily="49" charset="0"/>
              </a:defRPr>
            </a:lvl1pPr>
            <a:lvl2pPr marL="742950" indent="-28575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eaLnBrk="1" hangingPunct="1">
              <a:lnSpc>
                <a:spcPct val="90000"/>
              </a:lnSpc>
              <a:spcBef>
                <a:spcPct val="20000"/>
              </a:spcBef>
            </a:pPr>
            <a:r>
              <a:rPr lang="en-US" altLang="uk-UA" b="1" dirty="0">
                <a:solidFill>
                  <a:srgbClr val="0070C0"/>
                </a:solidFill>
                <a:latin typeface="Consolas" panose="020B0609020204030204" pitchFamily="49" charset="0"/>
              </a:rPr>
              <a:t>class</a:t>
            </a:r>
            <a:r>
              <a:rPr lang="en-US" altLang="uk-UA" b="1" dirty="0">
                <a:solidFill>
                  <a:schemeClr val="tx1"/>
                </a:solidFill>
                <a:latin typeface="Consolas" panose="020B0609020204030204" pitchFamily="49" charset="0"/>
              </a:rPr>
              <a:t> </a:t>
            </a:r>
            <a:r>
              <a:rPr lang="en-US" altLang="uk-UA" b="1" dirty="0" err="1" smtClean="0">
                <a:solidFill>
                  <a:schemeClr val="tx1"/>
                </a:solidFill>
                <a:latin typeface="Consolas" panose="020B0609020204030204" pitchFamily="49" charset="0"/>
              </a:rPr>
              <a:t>NewClass</a:t>
            </a:r>
            <a:r>
              <a:rPr lang="en-US" altLang="uk-UA" b="1" dirty="0" smtClean="0">
                <a:solidFill>
                  <a:schemeClr val="tx1"/>
                </a:solidFill>
                <a:latin typeface="Consolas" panose="020B0609020204030204" pitchFamily="49" charset="0"/>
              </a:rPr>
              <a:t>:</a:t>
            </a:r>
            <a:endParaRPr lang="en-US" altLang="uk-UA" b="1" dirty="0">
              <a:solidFill>
                <a:schemeClr val="tx1"/>
              </a:solidFill>
              <a:latin typeface="Consolas" panose="020B0609020204030204" pitchFamily="49" charset="0"/>
            </a:endParaRPr>
          </a:p>
          <a:p>
            <a:pPr eaLnBrk="1" hangingPunct="1">
              <a:lnSpc>
                <a:spcPct val="90000"/>
              </a:lnSpc>
              <a:spcBef>
                <a:spcPct val="20000"/>
              </a:spcBef>
            </a:pPr>
            <a:r>
              <a:rPr lang="en-US" altLang="uk-UA" b="1" dirty="0">
                <a:solidFill>
                  <a:schemeClr val="tx1"/>
                </a:solidFill>
                <a:latin typeface="Consolas" panose="020B0609020204030204" pitchFamily="49" charset="0"/>
              </a:rPr>
              <a:t>    </a:t>
            </a:r>
            <a:r>
              <a:rPr lang="en-US" altLang="uk-UA" b="1" dirty="0" err="1">
                <a:solidFill>
                  <a:srgbClr val="0070C0"/>
                </a:solidFill>
                <a:latin typeface="Consolas" panose="020B0609020204030204" pitchFamily="49" charset="0"/>
              </a:rPr>
              <a:t>def</a:t>
            </a:r>
            <a:r>
              <a:rPr lang="en-US" altLang="uk-UA" b="1" dirty="0">
                <a:solidFill>
                  <a:schemeClr val="tx1"/>
                </a:solidFill>
                <a:latin typeface="Consolas" panose="020B0609020204030204" pitchFamily="49" charset="0"/>
              </a:rPr>
              <a:t> m1 (</a:t>
            </a:r>
            <a:r>
              <a:rPr lang="en-US" altLang="uk-UA" b="1" dirty="0">
                <a:solidFill>
                  <a:schemeClr val="bg2">
                    <a:lumMod val="50000"/>
                  </a:schemeClr>
                </a:solidFill>
                <a:latin typeface="Consolas" panose="020B0609020204030204" pitchFamily="49" charset="0"/>
              </a:rPr>
              <a:t>self</a:t>
            </a:r>
            <a:r>
              <a:rPr lang="en-US" altLang="uk-UA" b="1" dirty="0">
                <a:solidFill>
                  <a:schemeClr val="tx1"/>
                </a:solidFill>
                <a:latin typeface="Consolas" panose="020B0609020204030204" pitchFamily="49" charset="0"/>
              </a:rPr>
              <a:t>, x):</a:t>
            </a:r>
          </a:p>
          <a:p>
            <a:pPr eaLnBrk="1" hangingPunct="1">
              <a:lnSpc>
                <a:spcPct val="90000"/>
              </a:lnSpc>
              <a:spcBef>
                <a:spcPct val="20000"/>
              </a:spcBef>
            </a:pPr>
            <a:r>
              <a:rPr lang="en-US" altLang="uk-UA" b="1" dirty="0">
                <a:solidFill>
                  <a:schemeClr val="tx1"/>
                </a:solidFill>
                <a:latin typeface="Consolas" panose="020B0609020204030204" pitchFamily="49" charset="0"/>
              </a:rPr>
              <a:t>        </a:t>
            </a:r>
            <a:r>
              <a:rPr lang="en-US" altLang="uk-UA" b="1" dirty="0">
                <a:solidFill>
                  <a:schemeClr val="accent1"/>
                </a:solidFill>
                <a:latin typeface="Consolas" panose="020B0609020204030204" pitchFamily="49" charset="0"/>
              </a:rPr>
              <a:t># method code block</a:t>
            </a:r>
            <a:endParaRPr lang="ru-RU" altLang="uk-UA" b="1" dirty="0">
              <a:solidFill>
                <a:schemeClr val="accent1"/>
              </a:solidFill>
              <a:latin typeface="Consolas" panose="020B0609020204030204" pitchFamily="49" charset="0"/>
            </a:endParaRPr>
          </a:p>
        </p:txBody>
      </p:sp>
      <p:sp>
        <p:nvSpPr>
          <p:cNvPr id="5" name="Text Box 8"/>
          <p:cNvSpPr txBox="1">
            <a:spLocks noChangeArrowheads="1"/>
          </p:cNvSpPr>
          <p:nvPr/>
        </p:nvSpPr>
        <p:spPr bwMode="auto">
          <a:xfrm>
            <a:off x="2130988" y="4844187"/>
            <a:ext cx="7696200" cy="773113"/>
          </a:xfrm>
          <a:prstGeom prst="rect">
            <a:avLst/>
          </a:prstGeom>
          <a:solidFill>
            <a:schemeClr val="bg1">
              <a:alpha val="50195"/>
            </a:schemeClr>
          </a:solidFill>
          <a:ln w="9525">
            <a:solidFill>
              <a:schemeClr val="accent6"/>
            </a:solidFill>
            <a:prstDash val="solid"/>
            <a:miter lim="800000"/>
            <a:headEnd/>
            <a:tailEnd/>
          </a:ln>
        </p:spPr>
        <p:txBody>
          <a:bodyPr tIns="137160" bIns="137160">
            <a:spAutoFit/>
          </a:bodyPr>
          <a:lstStyle>
            <a:lvl1pPr eaLnBrk="0" hangingPunct="0">
              <a:defRPr sz="1600">
                <a:solidFill>
                  <a:srgbClr val="333333"/>
                </a:solidFill>
                <a:latin typeface="Courier New" panose="02070309020205020404" pitchFamily="49" charset="0"/>
              </a:defRPr>
            </a:lvl1pPr>
            <a:lvl2pPr marL="742950" indent="-28575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eaLnBrk="1" hangingPunct="1">
              <a:lnSpc>
                <a:spcPct val="90000"/>
              </a:lnSpc>
              <a:spcBef>
                <a:spcPct val="20000"/>
              </a:spcBef>
            </a:pPr>
            <a:r>
              <a:rPr lang="en-US" altLang="uk-UA" b="1" dirty="0">
                <a:solidFill>
                  <a:srgbClr val="0070C0"/>
                </a:solidFill>
                <a:latin typeface="Consolas" panose="020B0609020204030204" pitchFamily="49" charset="0"/>
              </a:rPr>
              <a:t>class</a:t>
            </a:r>
            <a:r>
              <a:rPr lang="en-US" altLang="uk-UA" b="1" dirty="0">
                <a:solidFill>
                  <a:schemeClr val="tx1"/>
                </a:solidFill>
                <a:latin typeface="Consolas" panose="020B0609020204030204" pitchFamily="49" charset="0"/>
              </a:rPr>
              <a:t> A:</a:t>
            </a:r>
          </a:p>
          <a:p>
            <a:pPr eaLnBrk="1" hangingPunct="1">
              <a:lnSpc>
                <a:spcPct val="90000"/>
              </a:lnSpc>
              <a:spcBef>
                <a:spcPct val="20000"/>
              </a:spcBef>
            </a:pPr>
            <a:r>
              <a:rPr lang="en-US" altLang="uk-UA" b="1" dirty="0">
                <a:solidFill>
                  <a:schemeClr val="tx1"/>
                </a:solidFill>
                <a:latin typeface="Consolas" panose="020B0609020204030204" pitchFamily="49" charset="0"/>
              </a:rPr>
              <a:t>    attr1 = </a:t>
            </a:r>
            <a:r>
              <a:rPr lang="en-US" altLang="uk-UA" b="1" dirty="0" smtClean="0">
                <a:solidFill>
                  <a:schemeClr val="tx1"/>
                </a:solidFill>
                <a:latin typeface="Consolas" panose="020B0609020204030204" pitchFamily="49" charset="0"/>
              </a:rPr>
              <a:t>16</a:t>
            </a:r>
            <a:endParaRPr lang="ru-RU" altLang="uk-UA"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5505979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617406"/>
            <a:ext cx="11355761" cy="525970"/>
          </a:xfrm>
        </p:spPr>
        <p:txBody>
          <a:bodyPr/>
          <a:lstStyle/>
          <a:p>
            <a:r>
              <a:rPr lang="en-US" b="1" dirty="0" smtClean="0"/>
              <a:t>Defining </a:t>
            </a:r>
            <a:r>
              <a:rPr lang="en-US" b="1" dirty="0"/>
              <a:t>a </a:t>
            </a:r>
            <a:r>
              <a:rPr lang="en-US" b="1" dirty="0">
                <a:solidFill>
                  <a:srgbClr val="002060"/>
                </a:solidFill>
              </a:rPr>
              <a:t>Class</a:t>
            </a:r>
            <a:r>
              <a:rPr lang="en-US" b="1" dirty="0"/>
              <a:t> in Python</a:t>
            </a:r>
            <a:br>
              <a:rPr lang="en-US" b="1" dirty="0"/>
            </a:br>
            <a:r>
              <a:rPr lang="en-US" dirty="0" smtClean="0"/>
              <a:t> </a:t>
            </a:r>
            <a:endParaRPr lang="uk-UA" dirty="0"/>
          </a:p>
        </p:txBody>
      </p:sp>
      <p:sp>
        <p:nvSpPr>
          <p:cNvPr id="3" name="Content Placeholder 2"/>
          <p:cNvSpPr>
            <a:spLocks noGrp="1"/>
          </p:cNvSpPr>
          <p:nvPr>
            <p:ph sz="half" idx="10"/>
          </p:nvPr>
        </p:nvSpPr>
        <p:spPr>
          <a:xfrm>
            <a:off x="528145" y="1288853"/>
            <a:ext cx="11352277" cy="4632976"/>
          </a:xfrm>
        </p:spPr>
        <p:txBody>
          <a:bodyPr/>
          <a:lstStyle/>
          <a:p>
            <a:pPr marL="0" indent="0">
              <a:buNone/>
            </a:pPr>
            <a:r>
              <a:rPr lang="en-US" dirty="0"/>
              <a:t>As soon as we define a class, a new class object is created with the same name. This class object allows us to access the different attributes as well as to instantiate new objects of that class</a:t>
            </a:r>
            <a:r>
              <a:rPr lang="en-US" dirty="0" smtClean="0"/>
              <a:t>.</a:t>
            </a:r>
          </a:p>
          <a:p>
            <a:pPr marL="0" indent="0">
              <a:buNone/>
            </a:pPr>
            <a:r>
              <a:rPr lang="en-US" dirty="0" smtClean="0"/>
              <a:t>Example:                                         </a:t>
            </a:r>
          </a:p>
          <a:p>
            <a:pPr marL="0" indent="0">
              <a:buNone/>
            </a:pPr>
            <a:r>
              <a:rPr lang="en-US" dirty="0"/>
              <a:t> </a:t>
            </a:r>
            <a:r>
              <a:rPr lang="en-US" dirty="0" smtClean="0"/>
              <a:t>                                                                     </a:t>
            </a:r>
            <a:endParaRPr lang="uk-UA" sz="2000" b="1" dirty="0"/>
          </a:p>
          <a:p>
            <a:pPr marL="0" indent="0">
              <a:buNone/>
            </a:pPr>
            <a:r>
              <a:rPr lang="en-US" dirty="0"/>
              <a:t/>
            </a:r>
            <a:br>
              <a:rPr lang="en-US" dirty="0"/>
            </a:br>
            <a:endParaRPr lang="en-US" dirty="0"/>
          </a:p>
          <a:p>
            <a:endParaRPr lang="uk-UA" dirty="0"/>
          </a:p>
        </p:txBody>
      </p:sp>
      <p:sp>
        <p:nvSpPr>
          <p:cNvPr id="5" name="Text Box 10"/>
          <p:cNvSpPr txBox="1">
            <a:spLocks noChangeArrowheads="1"/>
          </p:cNvSpPr>
          <p:nvPr/>
        </p:nvSpPr>
        <p:spPr bwMode="auto">
          <a:xfrm>
            <a:off x="1409164" y="3010012"/>
            <a:ext cx="4229636" cy="2739211"/>
          </a:xfrm>
          <a:prstGeom prst="rect">
            <a:avLst/>
          </a:prstGeom>
          <a:solidFill>
            <a:schemeClr val="bg1">
              <a:alpha val="50195"/>
            </a:schemeClr>
          </a:solidFill>
          <a:ln w="9525">
            <a:solidFill>
              <a:schemeClr val="accent6"/>
            </a:solidFill>
            <a:prstDash val="solid"/>
            <a:miter lim="800000"/>
            <a:headEnd/>
            <a:tailEnd/>
          </a:ln>
        </p:spPr>
        <p:txBody>
          <a:bodyPr wrap="square" tIns="137160" bIns="137160">
            <a:spAutoFit/>
          </a:bodyPr>
          <a:lstStyle>
            <a:lvl1pPr eaLnBrk="0" hangingPunct="0">
              <a:defRPr sz="1600">
                <a:solidFill>
                  <a:srgbClr val="333333"/>
                </a:solidFill>
                <a:latin typeface="Courier New" panose="02070309020205020404" pitchFamily="49" charset="0"/>
              </a:defRPr>
            </a:lvl1pPr>
            <a:lvl2pPr marL="742950" indent="-28575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eaLnBrk="1" hangingPunct="1"/>
            <a:r>
              <a:rPr lang="uk-UA" altLang="uk-UA" b="1" dirty="0" err="1" smtClean="0">
                <a:solidFill>
                  <a:srgbClr val="0070C0"/>
                </a:solidFill>
                <a:latin typeface="Consolas" panose="020B0609020204030204" pitchFamily="49" charset="0"/>
              </a:rPr>
              <a:t>class</a:t>
            </a:r>
            <a:r>
              <a:rPr lang="uk-UA" altLang="uk-UA" b="1" dirty="0" smtClean="0">
                <a:solidFill>
                  <a:srgbClr val="000000"/>
                </a:solidFill>
                <a:latin typeface="Consolas" panose="020B0609020204030204" pitchFamily="49" charset="0"/>
              </a:rPr>
              <a:t> </a:t>
            </a:r>
            <a:r>
              <a:rPr lang="en-US" altLang="uk-UA" b="1" dirty="0" smtClean="0">
                <a:solidFill>
                  <a:schemeClr val="tx1"/>
                </a:solidFill>
                <a:latin typeface="Consolas" panose="020B0609020204030204" pitchFamily="49" charset="0"/>
              </a:rPr>
              <a:t>My</a:t>
            </a:r>
            <a:r>
              <a:rPr lang="uk-UA" altLang="uk-UA" b="1" dirty="0" smtClean="0">
                <a:solidFill>
                  <a:schemeClr val="tx1"/>
                </a:solidFill>
                <a:latin typeface="Consolas" panose="020B0609020204030204" pitchFamily="49" charset="0"/>
              </a:rPr>
              <a:t>Class</a:t>
            </a:r>
            <a:r>
              <a:rPr lang="uk-UA" altLang="uk-UA" b="1" dirty="0">
                <a:solidFill>
                  <a:srgbClr val="000000"/>
                </a:solidFill>
                <a:latin typeface="Consolas" panose="020B0609020204030204" pitchFamily="49" charset="0"/>
              </a:rPr>
              <a:t>: </a:t>
            </a:r>
            <a:endParaRPr lang="en-US" altLang="uk-UA" b="1" dirty="0" smtClean="0">
              <a:solidFill>
                <a:srgbClr val="000000"/>
              </a:solidFill>
              <a:latin typeface="Consolas" panose="020B0609020204030204" pitchFamily="49" charset="0"/>
            </a:endParaRPr>
          </a:p>
          <a:p>
            <a:pPr eaLnBrk="1" hangingPunct="1"/>
            <a:r>
              <a:rPr lang="uk-UA" altLang="uk-UA" b="1" dirty="0" smtClean="0">
                <a:solidFill>
                  <a:schemeClr val="accent2">
                    <a:lumMod val="75000"/>
                  </a:schemeClr>
                </a:solidFill>
                <a:latin typeface="Consolas" panose="020B0609020204030204" pitchFamily="49" charset="0"/>
              </a:rPr>
              <a:t>''</a:t>
            </a:r>
            <a:r>
              <a:rPr lang="uk-UA" altLang="uk-UA" b="1" dirty="0">
                <a:solidFill>
                  <a:schemeClr val="accent2">
                    <a:lumMod val="75000"/>
                  </a:schemeClr>
                </a:solidFill>
                <a:latin typeface="Consolas" panose="020B0609020204030204" pitchFamily="49" charset="0"/>
              </a:rPr>
              <a:t>'</a:t>
            </a:r>
            <a:r>
              <a:rPr lang="uk-UA" altLang="uk-UA" b="1" dirty="0" err="1">
                <a:solidFill>
                  <a:schemeClr val="accent2">
                    <a:lumMod val="75000"/>
                  </a:schemeClr>
                </a:solidFill>
                <a:latin typeface="Consolas" panose="020B0609020204030204" pitchFamily="49" charset="0"/>
              </a:rPr>
              <a:t>This</a:t>
            </a:r>
            <a:r>
              <a:rPr lang="uk-UA" altLang="uk-UA" b="1" dirty="0">
                <a:solidFill>
                  <a:schemeClr val="accent2">
                    <a:lumMod val="75000"/>
                  </a:schemeClr>
                </a:solidFill>
                <a:latin typeface="Consolas" panose="020B0609020204030204" pitchFamily="49" charset="0"/>
              </a:rPr>
              <a:t> </a:t>
            </a:r>
            <a:r>
              <a:rPr lang="uk-UA" altLang="uk-UA" b="1" dirty="0" err="1">
                <a:solidFill>
                  <a:schemeClr val="accent2">
                    <a:lumMod val="75000"/>
                  </a:schemeClr>
                </a:solidFill>
                <a:latin typeface="Consolas" panose="020B0609020204030204" pitchFamily="49" charset="0"/>
              </a:rPr>
              <a:t>is</a:t>
            </a:r>
            <a:r>
              <a:rPr lang="uk-UA" altLang="uk-UA" b="1" dirty="0">
                <a:solidFill>
                  <a:schemeClr val="accent2">
                    <a:lumMod val="75000"/>
                  </a:schemeClr>
                </a:solidFill>
                <a:latin typeface="Consolas" panose="020B0609020204030204" pitchFamily="49" charset="0"/>
              </a:rPr>
              <a:t> </a:t>
            </a:r>
            <a:r>
              <a:rPr lang="en-US" altLang="uk-UA" b="1" dirty="0" smtClean="0">
                <a:solidFill>
                  <a:schemeClr val="accent2">
                    <a:lumMod val="75000"/>
                  </a:schemeClr>
                </a:solidFill>
                <a:latin typeface="Consolas" panose="020B0609020204030204" pitchFamily="49" charset="0"/>
              </a:rPr>
              <a:t>second</a:t>
            </a:r>
            <a:r>
              <a:rPr lang="uk-UA" altLang="uk-UA" b="1" dirty="0" smtClean="0">
                <a:solidFill>
                  <a:schemeClr val="accent2">
                    <a:lumMod val="75000"/>
                  </a:schemeClr>
                </a:solidFill>
                <a:latin typeface="Consolas" panose="020B0609020204030204" pitchFamily="49" charset="0"/>
              </a:rPr>
              <a:t> </a:t>
            </a:r>
            <a:r>
              <a:rPr lang="uk-UA" altLang="uk-UA" b="1" dirty="0" err="1">
                <a:solidFill>
                  <a:schemeClr val="accent2">
                    <a:lumMod val="75000"/>
                  </a:schemeClr>
                </a:solidFill>
                <a:latin typeface="Consolas" panose="020B0609020204030204" pitchFamily="49" charset="0"/>
              </a:rPr>
              <a:t>class</a:t>
            </a:r>
            <a:r>
              <a:rPr lang="uk-UA" altLang="uk-UA" b="1" dirty="0">
                <a:solidFill>
                  <a:schemeClr val="accent2">
                    <a:lumMod val="75000"/>
                  </a:schemeClr>
                </a:solidFill>
                <a:latin typeface="Consolas" panose="020B0609020204030204" pitchFamily="49" charset="0"/>
              </a:rPr>
              <a:t>'''</a:t>
            </a:r>
            <a:r>
              <a:rPr lang="uk-UA" altLang="uk-UA" b="1" dirty="0">
                <a:solidFill>
                  <a:srgbClr val="FF0000"/>
                </a:solidFill>
                <a:latin typeface="Consolas" panose="020B0609020204030204" pitchFamily="49" charset="0"/>
              </a:rPr>
              <a:t> </a:t>
            </a:r>
            <a:r>
              <a:rPr lang="en-US" altLang="uk-UA" b="1" dirty="0" smtClean="0">
                <a:solidFill>
                  <a:srgbClr val="000000"/>
                </a:solidFill>
                <a:latin typeface="Consolas" panose="020B0609020204030204" pitchFamily="49" charset="0"/>
              </a:rPr>
              <a:t>	</a:t>
            </a:r>
          </a:p>
          <a:p>
            <a:pPr eaLnBrk="1" hangingPunct="1"/>
            <a:r>
              <a:rPr lang="en-US" altLang="uk-UA" b="1" dirty="0" smtClean="0">
                <a:solidFill>
                  <a:srgbClr val="00008B"/>
                </a:solidFill>
                <a:latin typeface="Consolas" panose="020B0609020204030204" pitchFamily="49" charset="0"/>
              </a:rPr>
              <a:t>	</a:t>
            </a:r>
            <a:r>
              <a:rPr lang="en-US" altLang="uk-UA" b="1" dirty="0" smtClean="0">
                <a:solidFill>
                  <a:schemeClr val="tx1"/>
                </a:solidFill>
                <a:latin typeface="Consolas" panose="020B0609020204030204" pitchFamily="49" charset="0"/>
              </a:rPr>
              <a:t>a </a:t>
            </a:r>
            <a:r>
              <a:rPr lang="en-US" altLang="uk-UA" b="1" dirty="0">
                <a:solidFill>
                  <a:schemeClr val="tx1"/>
                </a:solidFill>
                <a:latin typeface="Consolas" panose="020B0609020204030204" pitchFamily="49" charset="0"/>
              </a:rPr>
              <a:t>= 10	</a:t>
            </a:r>
            <a:endParaRPr lang="en-US" altLang="uk-UA" b="1" dirty="0" smtClean="0">
              <a:solidFill>
                <a:schemeClr val="tx1"/>
              </a:solidFill>
              <a:latin typeface="Consolas" panose="020B0609020204030204" pitchFamily="49" charset="0"/>
            </a:endParaRPr>
          </a:p>
          <a:p>
            <a:pPr eaLnBrk="1" hangingPunct="1"/>
            <a:r>
              <a:rPr lang="en-US" altLang="uk-UA" b="1" dirty="0" smtClean="0">
                <a:solidFill>
                  <a:srgbClr val="00008B"/>
                </a:solidFill>
                <a:latin typeface="Consolas" panose="020B0609020204030204" pitchFamily="49" charset="0"/>
              </a:rPr>
              <a:t>	</a:t>
            </a:r>
            <a:r>
              <a:rPr lang="en-US" altLang="uk-UA" b="1" dirty="0" err="1" smtClean="0">
                <a:solidFill>
                  <a:srgbClr val="0070C0"/>
                </a:solidFill>
                <a:latin typeface="Consolas" panose="020B0609020204030204" pitchFamily="49" charset="0"/>
              </a:rPr>
              <a:t>def</a:t>
            </a:r>
            <a:r>
              <a:rPr lang="en-US" altLang="uk-UA" b="1" dirty="0" smtClean="0">
                <a:solidFill>
                  <a:srgbClr val="00008B"/>
                </a:solidFill>
                <a:latin typeface="Consolas" panose="020B0609020204030204" pitchFamily="49" charset="0"/>
              </a:rPr>
              <a:t> </a:t>
            </a:r>
            <a:r>
              <a:rPr lang="en-US" altLang="uk-UA" b="1" dirty="0" err="1">
                <a:solidFill>
                  <a:schemeClr val="tx1"/>
                </a:solidFill>
                <a:latin typeface="Consolas" panose="020B0609020204030204" pitchFamily="49" charset="0"/>
              </a:rPr>
              <a:t>func</a:t>
            </a:r>
            <a:r>
              <a:rPr lang="en-US" altLang="uk-UA" b="1" dirty="0">
                <a:solidFill>
                  <a:schemeClr val="tx1"/>
                </a:solidFill>
                <a:latin typeface="Consolas" panose="020B0609020204030204" pitchFamily="49" charset="0"/>
              </a:rPr>
              <a:t>(</a:t>
            </a:r>
            <a:r>
              <a:rPr lang="en-US" altLang="uk-UA" b="1" dirty="0">
                <a:solidFill>
                  <a:schemeClr val="bg2">
                    <a:lumMod val="50000"/>
                  </a:schemeClr>
                </a:solidFill>
                <a:latin typeface="Consolas" panose="020B0609020204030204" pitchFamily="49" charset="0"/>
              </a:rPr>
              <a:t>self</a:t>
            </a:r>
            <a:r>
              <a:rPr lang="en-US" altLang="uk-UA" b="1" dirty="0">
                <a:solidFill>
                  <a:schemeClr val="tx1"/>
                </a:solidFill>
                <a:latin typeface="Consolas" panose="020B0609020204030204" pitchFamily="49" charset="0"/>
              </a:rPr>
              <a:t>):</a:t>
            </a:r>
            <a:r>
              <a:rPr lang="en-US" altLang="uk-UA" b="1" dirty="0">
                <a:solidFill>
                  <a:srgbClr val="00008B"/>
                </a:solidFill>
                <a:latin typeface="Consolas" panose="020B0609020204030204" pitchFamily="49" charset="0"/>
              </a:rPr>
              <a:t>		</a:t>
            </a:r>
            <a:endParaRPr lang="en-US" altLang="uk-UA" b="1" dirty="0" smtClean="0">
              <a:solidFill>
                <a:srgbClr val="00008B"/>
              </a:solidFill>
              <a:latin typeface="Consolas" panose="020B0609020204030204" pitchFamily="49" charset="0"/>
            </a:endParaRPr>
          </a:p>
          <a:p>
            <a:pPr eaLnBrk="1" hangingPunct="1"/>
            <a:r>
              <a:rPr lang="en-US" altLang="uk-UA" b="1" dirty="0">
                <a:solidFill>
                  <a:srgbClr val="00008B"/>
                </a:solidFill>
                <a:latin typeface="Consolas" panose="020B0609020204030204" pitchFamily="49" charset="0"/>
              </a:rPr>
              <a:t>	</a:t>
            </a:r>
            <a:r>
              <a:rPr lang="en-US" altLang="uk-UA" b="1" dirty="0" smtClean="0">
                <a:solidFill>
                  <a:srgbClr val="00008B"/>
                </a:solidFill>
                <a:latin typeface="Consolas" panose="020B0609020204030204" pitchFamily="49" charset="0"/>
              </a:rPr>
              <a:t>	</a:t>
            </a:r>
            <a:r>
              <a:rPr lang="en-US" altLang="uk-UA" b="1" dirty="0" smtClean="0">
                <a:solidFill>
                  <a:schemeClr val="accent6"/>
                </a:solidFill>
                <a:latin typeface="Consolas" panose="020B0609020204030204" pitchFamily="49" charset="0"/>
              </a:rPr>
              <a:t>print</a:t>
            </a:r>
            <a:r>
              <a:rPr lang="en-US" altLang="uk-UA" b="1" dirty="0">
                <a:solidFill>
                  <a:srgbClr val="00008B"/>
                </a:solidFill>
                <a:latin typeface="Consolas" panose="020B0609020204030204" pitchFamily="49" charset="0"/>
              </a:rPr>
              <a:t>(</a:t>
            </a:r>
            <a:r>
              <a:rPr lang="en-US" altLang="uk-UA" b="1" dirty="0">
                <a:solidFill>
                  <a:schemeClr val="accent2">
                    <a:lumMod val="75000"/>
                  </a:schemeClr>
                </a:solidFill>
                <a:latin typeface="Consolas" panose="020B0609020204030204" pitchFamily="49" charset="0"/>
              </a:rPr>
              <a:t>'Hello</a:t>
            </a:r>
            <a:r>
              <a:rPr lang="en-US" altLang="uk-UA" b="1" dirty="0" smtClean="0">
                <a:solidFill>
                  <a:schemeClr val="accent2">
                    <a:lumMod val="75000"/>
                  </a:schemeClr>
                </a:solidFill>
                <a:latin typeface="Consolas" panose="020B0609020204030204" pitchFamily="49" charset="0"/>
              </a:rPr>
              <a:t>'</a:t>
            </a:r>
            <a:r>
              <a:rPr lang="en-US" altLang="uk-UA" b="1" dirty="0" smtClean="0">
                <a:solidFill>
                  <a:srgbClr val="00008B"/>
                </a:solidFill>
                <a:latin typeface="Consolas" panose="020B0609020204030204" pitchFamily="49" charset="0"/>
              </a:rPr>
              <a:t>)</a:t>
            </a:r>
          </a:p>
          <a:p>
            <a:pPr eaLnBrk="1" hangingPunct="1"/>
            <a:r>
              <a:rPr lang="en-US" altLang="uk-UA" b="1" dirty="0" smtClean="0">
                <a:solidFill>
                  <a:schemeClr val="accent6"/>
                </a:solidFill>
                <a:latin typeface="Consolas" panose="020B0609020204030204" pitchFamily="49" charset="0"/>
              </a:rPr>
              <a:t>print</a:t>
            </a:r>
            <a:r>
              <a:rPr lang="en-US" altLang="uk-UA" b="1" dirty="0" smtClean="0">
                <a:solidFill>
                  <a:schemeClr val="tx1"/>
                </a:solidFill>
                <a:latin typeface="Consolas" panose="020B0609020204030204" pitchFamily="49" charset="0"/>
              </a:rPr>
              <a:t>(</a:t>
            </a:r>
            <a:r>
              <a:rPr lang="en-US" altLang="uk-UA" b="1" dirty="0" err="1" smtClean="0">
                <a:solidFill>
                  <a:schemeClr val="tx1"/>
                </a:solidFill>
                <a:latin typeface="Consolas" panose="020B0609020204030204" pitchFamily="49" charset="0"/>
              </a:rPr>
              <a:t>MyClass.a</a:t>
            </a:r>
            <a:r>
              <a:rPr lang="en-US" altLang="uk-UA" b="1" dirty="0" smtClean="0">
                <a:solidFill>
                  <a:schemeClr val="tx1"/>
                </a:solidFill>
                <a:latin typeface="Consolas" panose="020B0609020204030204" pitchFamily="49" charset="0"/>
              </a:rPr>
              <a:t>)</a:t>
            </a:r>
          </a:p>
          <a:p>
            <a:pPr eaLnBrk="1" hangingPunct="1"/>
            <a:endParaRPr lang="en-US" altLang="uk-UA" b="1" dirty="0" smtClean="0">
              <a:solidFill>
                <a:schemeClr val="tx1"/>
              </a:solidFill>
              <a:latin typeface="Consolas" panose="020B0609020204030204" pitchFamily="49" charset="0"/>
            </a:endParaRPr>
          </a:p>
          <a:p>
            <a:pPr eaLnBrk="1" hangingPunct="1"/>
            <a:r>
              <a:rPr lang="en-US" altLang="uk-UA" b="1" dirty="0" smtClean="0">
                <a:solidFill>
                  <a:schemeClr val="accent6"/>
                </a:solidFill>
                <a:latin typeface="Consolas" panose="020B0609020204030204" pitchFamily="49" charset="0"/>
              </a:rPr>
              <a:t>print</a:t>
            </a:r>
            <a:r>
              <a:rPr lang="en-US" altLang="uk-UA" b="1" dirty="0" smtClean="0">
                <a:solidFill>
                  <a:schemeClr val="tx1"/>
                </a:solidFill>
                <a:latin typeface="Consolas" panose="020B0609020204030204" pitchFamily="49" charset="0"/>
              </a:rPr>
              <a:t>(</a:t>
            </a:r>
            <a:r>
              <a:rPr lang="en-US" altLang="uk-UA" b="1" dirty="0" err="1" smtClean="0">
                <a:solidFill>
                  <a:schemeClr val="tx1"/>
                </a:solidFill>
                <a:latin typeface="Consolas" panose="020B0609020204030204" pitchFamily="49" charset="0"/>
              </a:rPr>
              <a:t>MyClass.func</a:t>
            </a:r>
            <a:r>
              <a:rPr lang="en-US" altLang="uk-UA" b="1" dirty="0" smtClean="0">
                <a:solidFill>
                  <a:schemeClr val="tx1"/>
                </a:solidFill>
                <a:latin typeface="Consolas" panose="020B0609020204030204" pitchFamily="49" charset="0"/>
              </a:rPr>
              <a:t>)</a:t>
            </a:r>
          </a:p>
          <a:p>
            <a:pPr eaLnBrk="1" hangingPunct="1"/>
            <a:endParaRPr lang="en-US" altLang="uk-UA" b="1" dirty="0" smtClean="0">
              <a:solidFill>
                <a:schemeClr val="tx1"/>
              </a:solidFill>
              <a:latin typeface="Consolas" panose="020B0609020204030204" pitchFamily="49" charset="0"/>
            </a:endParaRPr>
          </a:p>
          <a:p>
            <a:pPr eaLnBrk="1" hangingPunct="1"/>
            <a:r>
              <a:rPr lang="en-US" altLang="uk-UA" b="1" dirty="0" smtClean="0">
                <a:solidFill>
                  <a:schemeClr val="accent6"/>
                </a:solidFill>
                <a:latin typeface="Consolas" panose="020B0609020204030204" pitchFamily="49" charset="0"/>
              </a:rPr>
              <a:t>print</a:t>
            </a:r>
            <a:r>
              <a:rPr lang="en-US" altLang="uk-UA" b="1" dirty="0" smtClean="0">
                <a:solidFill>
                  <a:schemeClr val="tx1"/>
                </a:solidFill>
                <a:latin typeface="Consolas" panose="020B0609020204030204" pitchFamily="49" charset="0"/>
              </a:rPr>
              <a:t>(</a:t>
            </a:r>
            <a:r>
              <a:rPr lang="en-US" altLang="uk-UA" b="1" dirty="0" err="1" smtClean="0">
                <a:solidFill>
                  <a:schemeClr val="tx1"/>
                </a:solidFill>
                <a:latin typeface="Consolas" panose="020B0609020204030204" pitchFamily="49" charset="0"/>
              </a:rPr>
              <a:t>MyClass</a:t>
            </a:r>
            <a:r>
              <a:rPr lang="en-US" altLang="uk-UA" b="1" dirty="0">
                <a:solidFill>
                  <a:schemeClr val="tx1"/>
                </a:solidFill>
                <a:latin typeface="Consolas" panose="020B0609020204030204" pitchFamily="49" charset="0"/>
              </a:rPr>
              <a:t>.__doc__)</a:t>
            </a:r>
            <a:r>
              <a:rPr lang="uk-UA" altLang="uk-UA" b="1" dirty="0" smtClean="0">
                <a:solidFill>
                  <a:schemeClr val="tx1"/>
                </a:solidFill>
                <a:latin typeface="Consolas" panose="020B0609020204030204" pitchFamily="49" charset="0"/>
              </a:rPr>
              <a:t> </a:t>
            </a:r>
            <a:endParaRPr lang="ru-RU" altLang="uk-UA" b="1" dirty="0">
              <a:solidFill>
                <a:srgbClr val="C00000"/>
              </a:solidFill>
            </a:endParaRPr>
          </a:p>
        </p:txBody>
      </p:sp>
      <p:sp>
        <p:nvSpPr>
          <p:cNvPr id="6" name="Text Box 10"/>
          <p:cNvSpPr txBox="1">
            <a:spLocks noChangeArrowheads="1"/>
          </p:cNvSpPr>
          <p:nvPr/>
        </p:nvSpPr>
        <p:spPr bwMode="auto">
          <a:xfrm>
            <a:off x="6138607" y="3371825"/>
            <a:ext cx="5242007" cy="1754326"/>
          </a:xfrm>
          <a:prstGeom prst="rect">
            <a:avLst/>
          </a:prstGeom>
          <a:solidFill>
            <a:schemeClr val="bg1">
              <a:alpha val="50195"/>
            </a:schemeClr>
          </a:solidFill>
          <a:ln w="9525">
            <a:solidFill>
              <a:schemeClr val="accent6"/>
            </a:solidFill>
            <a:prstDash val="solid"/>
            <a:miter lim="800000"/>
            <a:headEnd/>
            <a:tailEnd/>
          </a:ln>
        </p:spPr>
        <p:txBody>
          <a:bodyPr wrap="square" tIns="137160" bIns="137160">
            <a:spAutoFit/>
          </a:bodyPr>
          <a:lstStyle>
            <a:lvl1pPr eaLnBrk="0" hangingPunct="0">
              <a:defRPr sz="1600">
                <a:solidFill>
                  <a:srgbClr val="333333"/>
                </a:solidFill>
                <a:latin typeface="Courier New" panose="02070309020205020404" pitchFamily="49" charset="0"/>
              </a:defRPr>
            </a:lvl1pPr>
            <a:lvl2pPr marL="742950" indent="-28575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eaLnBrk="1" hangingPunct="1"/>
            <a:r>
              <a:rPr lang="en-US" altLang="uk-UA" b="1" dirty="0" smtClean="0">
                <a:solidFill>
                  <a:schemeClr val="tx1"/>
                </a:solidFill>
                <a:latin typeface="Consolas" panose="020B0609020204030204" pitchFamily="49" charset="0"/>
              </a:rPr>
              <a:t># </a:t>
            </a:r>
            <a:r>
              <a:rPr lang="en-US" altLang="uk-UA" b="1" dirty="0">
                <a:solidFill>
                  <a:schemeClr val="tx1"/>
                </a:solidFill>
                <a:latin typeface="Consolas" panose="020B0609020204030204" pitchFamily="49" charset="0"/>
              </a:rPr>
              <a:t>Output</a:t>
            </a:r>
            <a:r>
              <a:rPr lang="en-US" altLang="uk-UA" b="1" dirty="0" smtClean="0">
                <a:solidFill>
                  <a:schemeClr val="tx1"/>
                </a:solidFill>
                <a:latin typeface="Consolas" panose="020B0609020204030204" pitchFamily="49" charset="0"/>
              </a:rPr>
              <a:t>:</a:t>
            </a:r>
          </a:p>
          <a:p>
            <a:pPr eaLnBrk="1" hangingPunct="1"/>
            <a:r>
              <a:rPr lang="en-US" altLang="uk-UA" b="1" dirty="0" smtClean="0">
                <a:solidFill>
                  <a:schemeClr val="tx1"/>
                </a:solidFill>
                <a:latin typeface="Consolas" panose="020B0609020204030204" pitchFamily="49" charset="0"/>
              </a:rPr>
              <a:t> 10</a:t>
            </a:r>
          </a:p>
          <a:p>
            <a:pPr eaLnBrk="1" hangingPunct="1"/>
            <a:r>
              <a:rPr lang="en-US" altLang="uk-UA" b="1" dirty="0" smtClean="0">
                <a:solidFill>
                  <a:schemeClr val="tx1"/>
                </a:solidFill>
                <a:latin typeface="Consolas" panose="020B0609020204030204" pitchFamily="49" charset="0"/>
              </a:rPr>
              <a:t># </a:t>
            </a:r>
            <a:r>
              <a:rPr lang="en-US" altLang="uk-UA" b="1" dirty="0">
                <a:solidFill>
                  <a:schemeClr val="tx1"/>
                </a:solidFill>
                <a:latin typeface="Consolas" panose="020B0609020204030204" pitchFamily="49" charset="0"/>
              </a:rPr>
              <a:t>Output: </a:t>
            </a:r>
            <a:endParaRPr lang="en-US" altLang="uk-UA" b="1" dirty="0" smtClean="0">
              <a:solidFill>
                <a:schemeClr val="tx1"/>
              </a:solidFill>
              <a:latin typeface="Consolas" panose="020B0609020204030204" pitchFamily="49" charset="0"/>
            </a:endParaRPr>
          </a:p>
          <a:p>
            <a:pPr eaLnBrk="1" hangingPunct="1"/>
            <a:r>
              <a:rPr lang="en-US" altLang="uk-UA" b="1" dirty="0" smtClean="0">
                <a:solidFill>
                  <a:schemeClr val="tx1"/>
                </a:solidFill>
                <a:latin typeface="Consolas" panose="020B0609020204030204" pitchFamily="49" charset="0"/>
              </a:rPr>
              <a:t>&lt;</a:t>
            </a:r>
            <a:r>
              <a:rPr lang="en-US" altLang="uk-UA" b="1" dirty="0">
                <a:solidFill>
                  <a:schemeClr val="tx1"/>
                </a:solidFill>
                <a:latin typeface="Consolas" panose="020B0609020204030204" pitchFamily="49" charset="0"/>
              </a:rPr>
              <a:t>function </a:t>
            </a:r>
            <a:r>
              <a:rPr lang="en-US" altLang="uk-UA" b="1" dirty="0" err="1">
                <a:solidFill>
                  <a:schemeClr val="tx1"/>
                </a:solidFill>
                <a:latin typeface="Consolas" panose="020B0609020204030204" pitchFamily="49" charset="0"/>
              </a:rPr>
              <a:t>MyClass.func</a:t>
            </a:r>
            <a:r>
              <a:rPr lang="en-US" altLang="uk-UA" b="1" dirty="0">
                <a:solidFill>
                  <a:schemeClr val="tx1"/>
                </a:solidFill>
                <a:latin typeface="Consolas" panose="020B0609020204030204" pitchFamily="49" charset="0"/>
              </a:rPr>
              <a:t> at 0x0000000003079BF8</a:t>
            </a:r>
            <a:r>
              <a:rPr lang="en-US" altLang="uk-UA" b="1" dirty="0" smtClean="0">
                <a:solidFill>
                  <a:schemeClr val="tx1"/>
                </a:solidFill>
                <a:latin typeface="Consolas" panose="020B0609020204030204" pitchFamily="49" charset="0"/>
              </a:rPr>
              <a:t>&gt;</a:t>
            </a:r>
          </a:p>
          <a:p>
            <a:pPr eaLnBrk="1" hangingPunct="1"/>
            <a:r>
              <a:rPr lang="en-US" altLang="uk-UA" b="1" dirty="0" smtClean="0">
                <a:solidFill>
                  <a:schemeClr val="tx1"/>
                </a:solidFill>
                <a:latin typeface="Consolas" panose="020B0609020204030204" pitchFamily="49" charset="0"/>
              </a:rPr>
              <a:t># </a:t>
            </a:r>
            <a:r>
              <a:rPr lang="en-US" altLang="uk-UA" b="1" dirty="0">
                <a:solidFill>
                  <a:schemeClr val="tx1"/>
                </a:solidFill>
                <a:latin typeface="Consolas" panose="020B0609020204030204" pitchFamily="49" charset="0"/>
              </a:rPr>
              <a:t>Output: </a:t>
            </a:r>
            <a:endParaRPr lang="en-US" altLang="uk-UA" b="1" dirty="0" smtClean="0">
              <a:solidFill>
                <a:schemeClr val="tx1"/>
              </a:solidFill>
              <a:latin typeface="Consolas" panose="020B0609020204030204" pitchFamily="49" charset="0"/>
            </a:endParaRPr>
          </a:p>
          <a:p>
            <a:pPr eaLnBrk="1" hangingPunct="1"/>
            <a:r>
              <a:rPr lang="en-US" altLang="uk-UA" b="1" dirty="0" smtClean="0">
                <a:solidFill>
                  <a:schemeClr val="tx1"/>
                </a:solidFill>
                <a:latin typeface="Consolas" panose="020B0609020204030204" pitchFamily="49" charset="0"/>
              </a:rPr>
              <a:t>'This </a:t>
            </a:r>
            <a:r>
              <a:rPr lang="en-US" altLang="uk-UA" b="1" dirty="0">
                <a:solidFill>
                  <a:schemeClr val="tx1"/>
                </a:solidFill>
                <a:latin typeface="Consolas" panose="020B0609020204030204" pitchFamily="49" charset="0"/>
              </a:rPr>
              <a:t>is my second </a:t>
            </a:r>
            <a:r>
              <a:rPr lang="en-US" altLang="uk-UA" b="1" dirty="0" smtClean="0">
                <a:solidFill>
                  <a:schemeClr val="tx1"/>
                </a:solidFill>
                <a:latin typeface="Consolas" panose="020B0609020204030204" pitchFamily="49" charset="0"/>
              </a:rPr>
              <a:t>class</a:t>
            </a:r>
            <a:r>
              <a:rPr lang="en-US" altLang="uk-UA" b="1" dirty="0">
                <a:solidFill>
                  <a:schemeClr val="tx1"/>
                </a:solidFill>
                <a:latin typeface="Consolas" panose="020B0609020204030204" pitchFamily="49" charset="0"/>
              </a:rPr>
              <a:t>'</a:t>
            </a:r>
            <a:endParaRPr lang="en-US" altLang="uk-UA" b="1" dirty="0" smtClean="0">
              <a:solidFill>
                <a:schemeClr val="tx1"/>
              </a:solidFill>
              <a:latin typeface="Consolas" panose="020B0609020204030204" pitchFamily="49" charset="0"/>
            </a:endParaRPr>
          </a:p>
        </p:txBody>
      </p:sp>
    </p:spTree>
    <p:extLst>
      <p:ext uri="{BB962C8B-B14F-4D97-AF65-F5344CB8AC3E}">
        <p14:creationId xmlns:p14="http://schemas.microsoft.com/office/powerpoint/2010/main" val="34357195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617406"/>
            <a:ext cx="11355761" cy="525970"/>
          </a:xfrm>
        </p:spPr>
        <p:txBody>
          <a:bodyPr/>
          <a:lstStyle/>
          <a:p>
            <a:r>
              <a:rPr lang="en-US" b="1" dirty="0"/>
              <a:t>Creating an Object in Python</a:t>
            </a:r>
          </a:p>
        </p:txBody>
      </p:sp>
      <p:sp>
        <p:nvSpPr>
          <p:cNvPr id="3" name="Content Placeholder 2"/>
          <p:cNvSpPr>
            <a:spLocks noGrp="1"/>
          </p:cNvSpPr>
          <p:nvPr>
            <p:ph sz="half" idx="10"/>
          </p:nvPr>
        </p:nvSpPr>
        <p:spPr>
          <a:xfrm>
            <a:off x="412200" y="1408596"/>
            <a:ext cx="11352277" cy="3217832"/>
          </a:xfrm>
        </p:spPr>
        <p:txBody>
          <a:bodyPr/>
          <a:lstStyle/>
          <a:p>
            <a:pPr marL="0" indent="0">
              <a:buNone/>
            </a:pPr>
            <a:r>
              <a:rPr lang="en-US" dirty="0"/>
              <a:t>C</a:t>
            </a:r>
            <a:r>
              <a:rPr lang="en-US" dirty="0" smtClean="0"/>
              <a:t>lass object can </a:t>
            </a:r>
            <a:r>
              <a:rPr lang="en-US" dirty="0"/>
              <a:t>also be used to create new object instances (instantiation) of that class</a:t>
            </a:r>
            <a:r>
              <a:rPr lang="en-US" dirty="0" smtClean="0"/>
              <a:t>.</a:t>
            </a:r>
          </a:p>
          <a:p>
            <a:pPr marL="0" indent="0">
              <a:buNone/>
            </a:pPr>
            <a:endParaRPr lang="en-US" dirty="0"/>
          </a:p>
          <a:p>
            <a:pPr marL="0" indent="0">
              <a:buNone/>
            </a:pPr>
            <a:r>
              <a:rPr lang="en-US" dirty="0"/>
              <a:t> </a:t>
            </a:r>
            <a:endParaRPr lang="en-US" dirty="0" smtClean="0"/>
          </a:p>
          <a:p>
            <a:pPr marL="0" indent="0">
              <a:buNone/>
            </a:pPr>
            <a:r>
              <a:rPr lang="en-US" dirty="0" smtClean="0"/>
              <a:t>This </a:t>
            </a:r>
            <a:r>
              <a:rPr lang="en-US" dirty="0"/>
              <a:t>will create a new instance object named ob. We can access attributes of objects using the object name prefix.</a:t>
            </a:r>
            <a:endParaRPr lang="uk-UA" dirty="0"/>
          </a:p>
        </p:txBody>
      </p:sp>
      <p:sp>
        <p:nvSpPr>
          <p:cNvPr id="4" name="Text Box 9"/>
          <p:cNvSpPr txBox="1">
            <a:spLocks noChangeArrowheads="1"/>
          </p:cNvSpPr>
          <p:nvPr/>
        </p:nvSpPr>
        <p:spPr bwMode="auto">
          <a:xfrm>
            <a:off x="2902939" y="2386629"/>
            <a:ext cx="6367314" cy="523220"/>
          </a:xfrm>
          <a:prstGeom prst="rect">
            <a:avLst/>
          </a:prstGeom>
          <a:solidFill>
            <a:schemeClr val="bg1">
              <a:alpha val="50195"/>
            </a:schemeClr>
          </a:solidFill>
          <a:ln w="9525">
            <a:solidFill>
              <a:schemeClr val="accent6"/>
            </a:solidFill>
            <a:prstDash val="solid"/>
            <a:miter lim="800000"/>
            <a:headEnd/>
            <a:tailEnd/>
          </a:ln>
        </p:spPr>
        <p:txBody>
          <a:bodyPr wrap="square" tIns="137160" bIns="137160">
            <a:spAutoFit/>
          </a:bodyPr>
          <a:lstStyle>
            <a:lvl1pPr eaLnBrk="0" hangingPunct="0">
              <a:defRPr sz="1600">
                <a:solidFill>
                  <a:srgbClr val="333333"/>
                </a:solidFill>
                <a:latin typeface="Courier New" panose="02070309020205020404" pitchFamily="49" charset="0"/>
              </a:defRPr>
            </a:lvl1pPr>
            <a:lvl2pPr marL="742950" indent="-28575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eaLnBrk="1" hangingPunct="1"/>
            <a:r>
              <a:rPr lang="en-US" altLang="uk-UA" b="1" dirty="0" smtClean="0">
                <a:solidFill>
                  <a:schemeClr val="tx1"/>
                </a:solidFill>
                <a:latin typeface="Consolas" panose="020B0609020204030204" pitchFamily="49" charset="0"/>
              </a:rPr>
              <a:t> </a:t>
            </a:r>
            <a:r>
              <a:rPr lang="en-US" altLang="uk-UA" b="1" dirty="0" err="1" smtClean="0">
                <a:solidFill>
                  <a:schemeClr val="tx1"/>
                </a:solidFill>
                <a:latin typeface="Consolas" panose="020B0609020204030204" pitchFamily="49" charset="0"/>
              </a:rPr>
              <a:t>firstobject</a:t>
            </a:r>
            <a:r>
              <a:rPr lang="en-US" altLang="uk-UA" b="1" dirty="0" smtClean="0">
                <a:solidFill>
                  <a:schemeClr val="tx1"/>
                </a:solidFill>
                <a:latin typeface="Consolas" panose="020B0609020204030204" pitchFamily="49" charset="0"/>
              </a:rPr>
              <a:t> = </a:t>
            </a:r>
            <a:r>
              <a:rPr lang="en-US" altLang="uk-UA" b="1" dirty="0" err="1" smtClean="0">
                <a:solidFill>
                  <a:srgbClr val="0070C0"/>
                </a:solidFill>
                <a:latin typeface="Consolas" panose="020B0609020204030204" pitchFamily="49" charset="0"/>
              </a:rPr>
              <a:t>MyClass</a:t>
            </a:r>
            <a:r>
              <a:rPr lang="en-US" altLang="uk-UA" b="1" dirty="0" smtClean="0">
                <a:solidFill>
                  <a:schemeClr val="tx1"/>
                </a:solidFill>
                <a:latin typeface="Consolas" panose="020B0609020204030204" pitchFamily="49" charset="0"/>
              </a:rPr>
              <a:t>()</a:t>
            </a:r>
            <a:endParaRPr lang="ru-RU" altLang="uk-UA"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4429947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16" y="715185"/>
            <a:ext cx="11355761" cy="525970"/>
          </a:xfrm>
        </p:spPr>
        <p:txBody>
          <a:bodyPr/>
          <a:lstStyle/>
          <a:p>
            <a:r>
              <a:rPr lang="en-US" b="1" dirty="0"/>
              <a:t>Class Definition</a:t>
            </a:r>
            <a:endParaRPr lang="uk-UA" b="1" dirty="0"/>
          </a:p>
        </p:txBody>
      </p:sp>
      <p:sp>
        <p:nvSpPr>
          <p:cNvPr id="3" name="Content Placeholder 2"/>
          <p:cNvSpPr>
            <a:spLocks noGrp="1"/>
          </p:cNvSpPr>
          <p:nvPr>
            <p:ph sz="half" idx="10"/>
          </p:nvPr>
        </p:nvSpPr>
        <p:spPr>
          <a:xfrm>
            <a:off x="412200" y="1468595"/>
            <a:ext cx="11352277" cy="4351338"/>
          </a:xfrm>
        </p:spPr>
        <p:txBody>
          <a:bodyPr/>
          <a:lstStyle/>
          <a:p>
            <a:pPr marL="0" indent="0">
              <a:buNone/>
            </a:pPr>
            <a:r>
              <a:rPr lang="en-US" dirty="0"/>
              <a:t>In Python </a:t>
            </a:r>
            <a:r>
              <a:rPr lang="en-US" dirty="0">
                <a:solidFill>
                  <a:srgbClr val="C00000"/>
                </a:solidFill>
              </a:rPr>
              <a:t>a class</a:t>
            </a:r>
            <a:r>
              <a:rPr lang="en-US" dirty="0"/>
              <a:t> is not something static after the definition, so you can add attributes and after: </a:t>
            </a:r>
          </a:p>
          <a:p>
            <a:endParaRPr lang="uk-UA" dirty="0"/>
          </a:p>
        </p:txBody>
      </p:sp>
      <p:sp>
        <p:nvSpPr>
          <p:cNvPr id="4" name="Text Box 5"/>
          <p:cNvSpPr txBox="1">
            <a:spLocks noChangeArrowheads="1"/>
          </p:cNvSpPr>
          <p:nvPr/>
        </p:nvSpPr>
        <p:spPr bwMode="auto">
          <a:xfrm>
            <a:off x="2401564" y="2655704"/>
            <a:ext cx="7370064" cy="2238375"/>
          </a:xfrm>
          <a:prstGeom prst="rect">
            <a:avLst/>
          </a:prstGeom>
          <a:solidFill>
            <a:schemeClr val="bg1">
              <a:alpha val="50195"/>
            </a:schemeClr>
          </a:solidFill>
          <a:ln w="9525">
            <a:solidFill>
              <a:schemeClr val="accent6"/>
            </a:solidFill>
            <a:prstDash val="solid"/>
            <a:miter lim="800000"/>
            <a:headEnd/>
            <a:tailEnd/>
          </a:ln>
        </p:spPr>
        <p:txBody>
          <a:bodyPr wrap="square" tIns="137160" bIns="137160">
            <a:spAutoFit/>
          </a:bodyPr>
          <a:lstStyle>
            <a:lvl1pPr marL="342900" indent="-342900" eaLnBrk="0" hangingPunct="0">
              <a:defRPr sz="1600">
                <a:solidFill>
                  <a:srgbClr val="333333"/>
                </a:solidFill>
                <a:latin typeface="Courier New" panose="02070309020205020404" pitchFamily="49" charset="0"/>
              </a:defRPr>
            </a:lvl1pPr>
            <a:lvl2pPr marL="114300" eaLnBrk="0" hangingPunct="0">
              <a:defRPr sz="1600">
                <a:solidFill>
                  <a:srgbClr val="333333"/>
                </a:solidFill>
                <a:latin typeface="Courier New" panose="02070309020205020404" pitchFamily="49" charset="0"/>
              </a:defRPr>
            </a:lvl2pPr>
            <a:lvl3pPr marL="1143000" indent="-228600" eaLnBrk="0" hangingPunct="0">
              <a:defRPr sz="1600">
                <a:solidFill>
                  <a:srgbClr val="333333"/>
                </a:solidFill>
                <a:latin typeface="Courier New" panose="02070309020205020404" pitchFamily="49" charset="0"/>
              </a:defRPr>
            </a:lvl3pPr>
            <a:lvl4pPr marL="1600200" indent="-228600" eaLnBrk="0" hangingPunct="0">
              <a:defRPr sz="1600">
                <a:solidFill>
                  <a:srgbClr val="333333"/>
                </a:solidFill>
                <a:latin typeface="Courier New" panose="02070309020205020404" pitchFamily="49" charset="0"/>
              </a:defRPr>
            </a:lvl4pPr>
            <a:lvl5pPr marL="2057400" indent="-228600" eaLnBrk="0" hangingPunct="0">
              <a:defRPr sz="1600">
                <a:solidFill>
                  <a:srgbClr val="333333"/>
                </a:solidFill>
                <a:latin typeface="Courier New" panose="02070309020205020404" pitchFamily="49" charset="0"/>
              </a:defRPr>
            </a:lvl5pPr>
            <a:lvl6pPr marL="2514600" indent="-228600" eaLnBrk="0" fontAlgn="base" hangingPunct="0">
              <a:spcBef>
                <a:spcPct val="0"/>
              </a:spcBef>
              <a:spcAft>
                <a:spcPct val="0"/>
              </a:spcAft>
              <a:defRPr sz="1600">
                <a:solidFill>
                  <a:srgbClr val="333333"/>
                </a:solidFill>
                <a:latin typeface="Courier New" panose="02070309020205020404" pitchFamily="49" charset="0"/>
              </a:defRPr>
            </a:lvl6pPr>
            <a:lvl7pPr marL="2971800" indent="-228600" eaLnBrk="0" fontAlgn="base" hangingPunct="0">
              <a:spcBef>
                <a:spcPct val="0"/>
              </a:spcBef>
              <a:spcAft>
                <a:spcPct val="0"/>
              </a:spcAft>
              <a:defRPr sz="1600">
                <a:solidFill>
                  <a:srgbClr val="333333"/>
                </a:solidFill>
                <a:latin typeface="Courier New" panose="02070309020205020404" pitchFamily="49" charset="0"/>
              </a:defRPr>
            </a:lvl7pPr>
            <a:lvl8pPr marL="3429000" indent="-228600" eaLnBrk="0" fontAlgn="base" hangingPunct="0">
              <a:spcBef>
                <a:spcPct val="0"/>
              </a:spcBef>
              <a:spcAft>
                <a:spcPct val="0"/>
              </a:spcAft>
              <a:defRPr sz="1600">
                <a:solidFill>
                  <a:srgbClr val="333333"/>
                </a:solidFill>
                <a:latin typeface="Courier New" panose="02070309020205020404" pitchFamily="49" charset="0"/>
              </a:defRPr>
            </a:lvl8pPr>
            <a:lvl9pPr marL="3886200" indent="-228600" eaLnBrk="0" fontAlgn="base" hangingPunct="0">
              <a:spcBef>
                <a:spcPct val="0"/>
              </a:spcBef>
              <a:spcAft>
                <a:spcPct val="0"/>
              </a:spcAft>
              <a:defRPr sz="1600">
                <a:solidFill>
                  <a:srgbClr val="333333"/>
                </a:solidFill>
                <a:latin typeface="Courier New" panose="02070309020205020404" pitchFamily="49" charset="0"/>
              </a:defRPr>
            </a:lvl9pPr>
          </a:lstStyle>
          <a:p>
            <a:pPr lvl="1" eaLnBrk="1" hangingPunct="1"/>
            <a:r>
              <a:rPr lang="en-US" altLang="uk-UA" b="1" dirty="0">
                <a:solidFill>
                  <a:srgbClr val="0070C0"/>
                </a:solidFill>
                <a:latin typeface="Consolas" panose="020B0609020204030204" pitchFamily="49" charset="0"/>
              </a:rPr>
              <a:t>class</a:t>
            </a:r>
            <a:r>
              <a:rPr lang="en-US" altLang="uk-UA" b="1" dirty="0">
                <a:latin typeface="Consolas" panose="020B0609020204030204" pitchFamily="49" charset="0"/>
              </a:rPr>
              <a:t> A:</a:t>
            </a:r>
            <a:br>
              <a:rPr lang="en-US" altLang="uk-UA" b="1" dirty="0">
                <a:latin typeface="Consolas" panose="020B0609020204030204" pitchFamily="49" charset="0"/>
              </a:rPr>
            </a:br>
            <a:r>
              <a:rPr lang="en-US" altLang="uk-UA" b="1" dirty="0">
                <a:latin typeface="Consolas" panose="020B0609020204030204" pitchFamily="49" charset="0"/>
              </a:rPr>
              <a:t>    </a:t>
            </a:r>
            <a:r>
              <a:rPr lang="en-US" altLang="uk-UA" b="1" dirty="0">
                <a:solidFill>
                  <a:srgbClr val="0070C0"/>
                </a:solidFill>
                <a:latin typeface="Consolas" panose="020B0609020204030204" pitchFamily="49" charset="0"/>
              </a:rPr>
              <a:t>pass</a:t>
            </a:r>
            <a:r>
              <a:rPr lang="en-US" altLang="uk-UA" b="1" dirty="0">
                <a:latin typeface="Consolas" panose="020B0609020204030204" pitchFamily="49" charset="0"/>
              </a:rPr>
              <a:t/>
            </a:r>
            <a:br>
              <a:rPr lang="en-US" altLang="uk-UA" b="1" dirty="0">
                <a:latin typeface="Consolas" panose="020B0609020204030204" pitchFamily="49" charset="0"/>
              </a:rPr>
            </a:br>
            <a:endParaRPr lang="en-US" altLang="uk-UA" b="1" dirty="0">
              <a:latin typeface="Consolas" panose="020B0609020204030204" pitchFamily="49" charset="0"/>
            </a:endParaRPr>
          </a:p>
          <a:p>
            <a:pPr lvl="1" eaLnBrk="1" hangingPunct="1"/>
            <a:r>
              <a:rPr lang="en-US" altLang="uk-UA" b="1" dirty="0" err="1">
                <a:solidFill>
                  <a:srgbClr val="0070C0"/>
                </a:solidFill>
                <a:latin typeface="Consolas" panose="020B0609020204030204" pitchFamily="49" charset="0"/>
              </a:rPr>
              <a:t>def</a:t>
            </a:r>
            <a:r>
              <a:rPr lang="en-US" altLang="uk-UA" b="1" dirty="0">
                <a:latin typeface="Consolas" panose="020B0609020204030204" pitchFamily="49" charset="0"/>
              </a:rPr>
              <a:t> </a:t>
            </a:r>
            <a:r>
              <a:rPr lang="en-US" altLang="uk-UA" b="1" dirty="0" err="1">
                <a:latin typeface="Consolas" panose="020B0609020204030204" pitchFamily="49" charset="0"/>
              </a:rPr>
              <a:t>myMethod</a:t>
            </a:r>
            <a:r>
              <a:rPr lang="en-US" altLang="uk-UA" b="1" dirty="0">
                <a:latin typeface="Consolas" panose="020B0609020204030204" pitchFamily="49" charset="0"/>
              </a:rPr>
              <a:t> (</a:t>
            </a:r>
            <a:r>
              <a:rPr lang="en-US" altLang="uk-UA" b="1" dirty="0">
                <a:solidFill>
                  <a:schemeClr val="bg2">
                    <a:lumMod val="50000"/>
                  </a:schemeClr>
                </a:solidFill>
                <a:latin typeface="Consolas" panose="020B0609020204030204" pitchFamily="49" charset="0"/>
              </a:rPr>
              <a:t>self</a:t>
            </a:r>
            <a:r>
              <a:rPr lang="en-US" altLang="uk-UA" b="1" dirty="0">
                <a:latin typeface="Consolas" panose="020B0609020204030204" pitchFamily="49" charset="0"/>
              </a:rPr>
              <a:t>, x):</a:t>
            </a:r>
            <a:br>
              <a:rPr lang="en-US" altLang="uk-UA" b="1" dirty="0">
                <a:latin typeface="Consolas" panose="020B0609020204030204" pitchFamily="49" charset="0"/>
              </a:rPr>
            </a:br>
            <a:r>
              <a:rPr lang="en-US" altLang="uk-UA" b="1" dirty="0">
                <a:latin typeface="Consolas" panose="020B0609020204030204" pitchFamily="49" charset="0"/>
              </a:rPr>
              <a:t>    </a:t>
            </a:r>
            <a:r>
              <a:rPr lang="en-US" altLang="uk-UA" b="1" dirty="0">
                <a:solidFill>
                  <a:srgbClr val="0070C0"/>
                </a:solidFill>
                <a:latin typeface="Consolas" panose="020B0609020204030204" pitchFamily="49" charset="0"/>
              </a:rPr>
              <a:t>return</a:t>
            </a:r>
            <a:r>
              <a:rPr lang="en-US" altLang="uk-UA" b="1" dirty="0">
                <a:latin typeface="Consolas" panose="020B0609020204030204" pitchFamily="49" charset="0"/>
              </a:rPr>
              <a:t> x * x</a:t>
            </a:r>
            <a:br>
              <a:rPr lang="en-US" altLang="uk-UA" b="1" dirty="0">
                <a:latin typeface="Consolas" panose="020B0609020204030204" pitchFamily="49" charset="0"/>
              </a:rPr>
            </a:br>
            <a:endParaRPr lang="en-US" altLang="uk-UA" b="1" dirty="0">
              <a:latin typeface="Consolas" panose="020B0609020204030204" pitchFamily="49" charset="0"/>
            </a:endParaRPr>
          </a:p>
          <a:p>
            <a:pPr lvl="1" eaLnBrk="1" hangingPunct="1"/>
            <a:r>
              <a:rPr lang="en-US" altLang="uk-UA" b="1" dirty="0">
                <a:latin typeface="Consolas" panose="020B0609020204030204" pitchFamily="49" charset="0"/>
              </a:rPr>
              <a:t>A.m1 = </a:t>
            </a:r>
            <a:r>
              <a:rPr lang="en-US" altLang="uk-UA" b="1" dirty="0" err="1">
                <a:latin typeface="Consolas" panose="020B0609020204030204" pitchFamily="49" charset="0"/>
              </a:rPr>
              <a:t>myMethod</a:t>
            </a:r>
            <a:endParaRPr lang="en-US" altLang="uk-UA" b="1" dirty="0">
              <a:latin typeface="Consolas" panose="020B0609020204030204" pitchFamily="49" charset="0"/>
            </a:endParaRPr>
          </a:p>
          <a:p>
            <a:pPr lvl="1" eaLnBrk="1" hangingPunct="1"/>
            <a:r>
              <a:rPr lang="en-US" altLang="uk-UA" b="1" dirty="0">
                <a:latin typeface="Consolas" panose="020B0609020204030204" pitchFamily="49" charset="0"/>
              </a:rPr>
              <a:t>A.attr1 = 2 * 2</a:t>
            </a:r>
            <a:endParaRPr lang="ru-RU" altLang="uk-UA" b="1" dirty="0">
              <a:latin typeface="Consolas" panose="020B0609020204030204" pitchFamily="49" charset="0"/>
            </a:endParaRPr>
          </a:p>
        </p:txBody>
      </p:sp>
    </p:spTree>
    <p:extLst>
      <p:ext uri="{BB962C8B-B14F-4D97-AF65-F5344CB8AC3E}">
        <p14:creationId xmlns:p14="http://schemas.microsoft.com/office/powerpoint/2010/main" val="3808517848"/>
      </p:ext>
    </p:extLst>
  </p:cSld>
  <p:clrMapOvr>
    <a:masterClrMapping/>
  </p:clrMapOvr>
  <p:timing>
    <p:tnLst>
      <p:par>
        <p:cTn id="1" dur="indefinite" restart="never" nodeType="tmRoot"/>
      </p:par>
    </p:tnLst>
  </p:timing>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SOFTSERVE">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F81C9E1D-7833-467B-A721-F1A02C4664AB}"/>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25F14842-CDC1-4C49-AF1B-A06CF522D3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Props1.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3.xml><?xml version="1.0" encoding="utf-8"?>
<ds:datastoreItem xmlns:ds="http://schemas.openxmlformats.org/officeDocument/2006/customXml" ds:itemID="{B3A1340B-3A1B-4156-ADE3-51DF6C2C795D}">
  <ds:schemaRefs>
    <ds:schemaRef ds:uri="http://purl.org/dc/elements/1.1/"/>
    <ds:schemaRef ds:uri="http://schemas.microsoft.com/office/2006/metadata/properties"/>
    <ds:schemaRef ds:uri="835f28f2-30f1-4728-84d2-86d96e143488"/>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341e6018-ac0a-4dfb-8409-db9e0d25502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Template-MM-02-JAN-2018</Template>
  <TotalTime>1112</TotalTime>
  <Words>3836</Words>
  <Application>Microsoft Office PowerPoint</Application>
  <PresentationFormat>Widescreen</PresentationFormat>
  <Paragraphs>747</Paragraphs>
  <Slides>41</Slides>
  <Notes>27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41</vt:i4>
      </vt:variant>
    </vt:vector>
  </HeadingPairs>
  <TitlesOfParts>
    <vt:vector size="53" baseType="lpstr">
      <vt:lpstr>Wingdings</vt:lpstr>
      <vt:lpstr>Tahoma</vt:lpstr>
      <vt:lpstr>Open Sans</vt:lpstr>
      <vt:lpstr>Courier New</vt:lpstr>
      <vt:lpstr>Segoe UI</vt:lpstr>
      <vt:lpstr>Arial</vt:lpstr>
      <vt:lpstr>Consolas</vt:lpstr>
      <vt:lpstr>Calibri Light</vt:lpstr>
      <vt:lpstr>Proxima Nova Black</vt:lpstr>
      <vt:lpstr>Calibri</vt:lpstr>
      <vt:lpstr>DARK THEME</vt:lpstr>
      <vt:lpstr>LIGHT-THEME</vt:lpstr>
      <vt:lpstr>OOP INTRODUCTION</vt:lpstr>
      <vt:lpstr>Class and Object  </vt:lpstr>
      <vt:lpstr>PowerPoint Presentation</vt:lpstr>
      <vt:lpstr>Class and Object</vt:lpstr>
      <vt:lpstr>Defining a Class in Python  </vt:lpstr>
      <vt:lpstr>Class methods &amp; attributses</vt:lpstr>
      <vt:lpstr>Defining a Class in Python  </vt:lpstr>
      <vt:lpstr>Creating an Object in Python</vt:lpstr>
      <vt:lpstr>Class Definition</vt:lpstr>
      <vt:lpstr>Methods</vt:lpstr>
      <vt:lpstr>Parameter self</vt:lpstr>
      <vt:lpstr>Example</vt:lpstr>
      <vt:lpstr>Class Instantiation</vt:lpstr>
      <vt:lpstr>Constructor and Destructor </vt:lpstr>
      <vt:lpstr>Constructors in Python</vt:lpstr>
      <vt:lpstr>Deleting Attributes and Objects</vt:lpstr>
      <vt:lpstr>Base Overloading Methods</vt:lpstr>
      <vt:lpstr>Overloading Operators</vt:lpstr>
      <vt:lpstr>Overriding the class method __new__,</vt:lpstr>
      <vt:lpstr>Singleton pattern</vt:lpstr>
      <vt:lpstr>Inheritance</vt:lpstr>
      <vt:lpstr>Inheritance and Multiple Inheritance</vt:lpstr>
      <vt:lpstr>PowerPoint Presentation</vt:lpstr>
      <vt:lpstr>isinstance() and issubclass()</vt:lpstr>
      <vt:lpstr>Static(Class) variables and instance variables</vt:lpstr>
      <vt:lpstr>PowerPoint Presentation</vt:lpstr>
      <vt:lpstr>Static Methods</vt:lpstr>
      <vt:lpstr>Encapsulation</vt:lpstr>
      <vt:lpstr>Encapsulation and access to properties</vt:lpstr>
      <vt:lpstr>Public, private and protected data</vt:lpstr>
      <vt:lpstr>PowerPoint Presentation</vt:lpstr>
      <vt:lpstr>Encapsulation and access to properties</vt:lpstr>
      <vt:lpstr>Encapsulation: property</vt:lpstr>
      <vt:lpstr>Encapsulation: __getattribute__()</vt:lpstr>
      <vt:lpstr>Polymorphism</vt:lpstr>
      <vt:lpstr>Polymorphism</vt:lpstr>
      <vt:lpstr>Polymorphism</vt:lpstr>
      <vt:lpstr>Polymorphism</vt:lpstr>
      <vt:lpstr>Polymorphism</vt:lpstr>
      <vt:lpstr>More questions ?</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Viktoriya user</dc:creator>
  <cp:lastModifiedBy>Liubov Koliasa</cp:lastModifiedBy>
  <cp:revision>106</cp:revision>
  <dcterms:created xsi:type="dcterms:W3CDTF">2018-03-13T18:17:09Z</dcterms:created>
  <dcterms:modified xsi:type="dcterms:W3CDTF">2019-10-17T12:49:29Z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